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 id="2147483660" r:id="rId2"/>
  </p:sldMasterIdLst>
  <p:notesMasterIdLst>
    <p:notesMasterId r:id="rId17"/>
  </p:notesMasterIdLst>
  <p:handoutMasterIdLst>
    <p:handoutMasterId r:id="rId18"/>
  </p:handoutMasterIdLst>
  <p:sldIdLst>
    <p:sldId id="256" r:id="rId3"/>
    <p:sldId id="281" r:id="rId4"/>
    <p:sldId id="279" r:id="rId5"/>
    <p:sldId id="280" r:id="rId6"/>
    <p:sldId id="282" r:id="rId7"/>
    <p:sldId id="284" r:id="rId8"/>
    <p:sldId id="285" r:id="rId9"/>
    <p:sldId id="286" r:id="rId10"/>
    <p:sldId id="283" r:id="rId11"/>
    <p:sldId id="275" r:id="rId12"/>
    <p:sldId id="273" r:id="rId13"/>
    <p:sldId id="274" r:id="rId14"/>
    <p:sldId id="276" r:id="rId15"/>
    <p:sldId id="27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NSCHEN, Lisa (CENTRAL LONDON COMMUNITY HEALTHCARE NHS TRUST)" initials="HL(LCHNT" lastIdx="1" clrIdx="0">
    <p:extLst>
      <p:ext uri="{19B8F6BF-5375-455C-9EA6-DF929625EA0E}">
        <p15:presenceInfo xmlns:p15="http://schemas.microsoft.com/office/powerpoint/2012/main" userId="S::lisa.henschen@nhs.net::e245799e-97ae-4ce3-bbbb-56d4b19388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FFE"/>
    <a:srgbClr val="F24678"/>
    <a:srgbClr val="2A90C0"/>
    <a:srgbClr val="4B429B"/>
    <a:srgbClr val="00B8B3"/>
    <a:srgbClr val="F9A50E"/>
    <a:srgbClr val="853E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60"/>
  </p:normalViewPr>
  <p:slideViewPr>
    <p:cSldViewPr>
      <p:cViewPr varScale="1">
        <p:scale>
          <a:sx n="62" d="100"/>
          <a:sy n="62" d="100"/>
        </p:scale>
        <p:origin x="80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F7DB39E-C8D0-42BD-BB68-281E18C3AAEE}" type="datetimeFigureOut">
              <a:rPr lang="en-GB" smtClean="0"/>
              <a:t>16/06/2022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1A67A8-FA7D-4D12-BCD0-58DBEFABDF3E}" type="slidenum">
              <a:rPr lang="en-GB" smtClean="0"/>
              <a:t>‹#›</a:t>
            </a:fld>
            <a:endParaRPr lang="en-GB"/>
          </a:p>
        </p:txBody>
      </p:sp>
    </p:spTree>
    <p:extLst>
      <p:ext uri="{BB962C8B-B14F-4D97-AF65-F5344CB8AC3E}">
        <p14:creationId xmlns:p14="http://schemas.microsoft.com/office/powerpoint/2010/main" val="22112451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6BFEC9-5A8C-4817-8B8F-59A3F3EB2ECC}" type="datetimeFigureOut">
              <a:rPr lang="en-GB" smtClean="0"/>
              <a:t>16/06/2022</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BD2CB2-BBBF-4505-BB0A-F6BB45720F16}" type="slidenum">
              <a:rPr lang="en-GB" smtClean="0"/>
              <a:t>‹#›</a:t>
            </a:fld>
            <a:endParaRPr lang="en-GB"/>
          </a:p>
        </p:txBody>
      </p:sp>
    </p:spTree>
    <p:extLst>
      <p:ext uri="{BB962C8B-B14F-4D97-AF65-F5344CB8AC3E}">
        <p14:creationId xmlns:p14="http://schemas.microsoft.com/office/powerpoint/2010/main" val="96179528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3BD2CB2-BBBF-4505-BB0A-F6BB45720F16}" type="slidenum">
              <a:rPr lang="en-GB" smtClean="0"/>
              <a:t>3</a:t>
            </a:fld>
            <a:endParaRPr lang="en-GB"/>
          </a:p>
        </p:txBody>
      </p:sp>
    </p:spTree>
    <p:extLst>
      <p:ext uri="{BB962C8B-B14F-4D97-AF65-F5344CB8AC3E}">
        <p14:creationId xmlns:p14="http://schemas.microsoft.com/office/powerpoint/2010/main" val="29110129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NW London ICS)">
    <p:spTree>
      <p:nvGrpSpPr>
        <p:cNvPr id="1" name=""/>
        <p:cNvGrpSpPr/>
        <p:nvPr/>
      </p:nvGrpSpPr>
      <p:grpSpPr>
        <a:xfrm>
          <a:off x="0" y="0"/>
          <a:ext cx="0" cy="0"/>
          <a:chOff x="0" y="0"/>
          <a:chExt cx="0" cy="0"/>
        </a:xfrm>
      </p:grpSpPr>
      <p:sp>
        <p:nvSpPr>
          <p:cNvPr id="7" name="Rectangle 6"/>
          <p:cNvSpPr/>
          <p:nvPr userDrawn="1"/>
        </p:nvSpPr>
        <p:spPr>
          <a:xfrm>
            <a:off x="0" y="1080120"/>
            <a:ext cx="12192000" cy="5805264"/>
          </a:xfrm>
          <a:prstGeom prst="rect">
            <a:avLst/>
          </a:prstGeom>
          <a:solidFill>
            <a:srgbClr val="4B429B"/>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ctrTitle"/>
          </p:nvPr>
        </p:nvSpPr>
        <p:spPr>
          <a:xfrm>
            <a:off x="1524000" y="2202483"/>
            <a:ext cx="9144000" cy="2387600"/>
          </a:xfrm>
        </p:spPr>
        <p:txBody>
          <a:bodyPr anchor="b"/>
          <a:lstStyle>
            <a:lvl1pPr algn="ctr">
              <a:defRPr sz="6000">
                <a:solidFill>
                  <a:schemeClr val="bg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4682158"/>
            <a:ext cx="9144000" cy="907082"/>
          </a:xfrm>
        </p:spPr>
        <p:txBody>
          <a:bodyPr/>
          <a:lstStyle>
            <a:lvl1pPr marL="0" indent="0" algn="ctr">
              <a:buNone/>
              <a:defRPr sz="24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endParaRPr lang="en-GB" dirty="0"/>
          </a:p>
        </p:txBody>
      </p:sp>
      <p:cxnSp>
        <p:nvCxnSpPr>
          <p:cNvPr id="26" name="Straight Connector 25"/>
          <p:cNvCxnSpPr/>
          <p:nvPr userDrawn="1"/>
        </p:nvCxnSpPr>
        <p:spPr>
          <a:xfrm flipV="1">
            <a:off x="3875" y="988048"/>
            <a:ext cx="2952328" cy="4173"/>
          </a:xfrm>
          <a:prstGeom prst="line">
            <a:avLst/>
          </a:prstGeom>
          <a:ln w="76200">
            <a:solidFill>
              <a:srgbClr val="F9A50E"/>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flipV="1">
            <a:off x="3100219" y="985962"/>
            <a:ext cx="2952328" cy="4173"/>
          </a:xfrm>
          <a:prstGeom prst="line">
            <a:avLst/>
          </a:prstGeom>
          <a:ln w="76200">
            <a:solidFill>
              <a:srgbClr val="F24678"/>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flipV="1">
            <a:off x="6196561" y="985962"/>
            <a:ext cx="2952328" cy="4173"/>
          </a:xfrm>
          <a:prstGeom prst="line">
            <a:avLst/>
          </a:prstGeom>
          <a:ln w="76200">
            <a:solidFill>
              <a:srgbClr val="853E9A"/>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flipV="1">
            <a:off x="9264352" y="983876"/>
            <a:ext cx="2952328" cy="4173"/>
          </a:xfrm>
          <a:prstGeom prst="line">
            <a:avLst/>
          </a:prstGeom>
          <a:ln w="76200">
            <a:solidFill>
              <a:srgbClr val="2A90C0"/>
            </a:solidFill>
          </a:ln>
        </p:spPr>
        <p:style>
          <a:lnRef idx="1">
            <a:schemeClr val="accent1"/>
          </a:lnRef>
          <a:fillRef idx="0">
            <a:schemeClr val="accent1"/>
          </a:fillRef>
          <a:effectRef idx="0">
            <a:schemeClr val="accent1"/>
          </a:effectRef>
          <a:fontRef idx="minor">
            <a:schemeClr val="tx1"/>
          </a:fontRef>
        </p:style>
      </p:cxnSp>
      <p:pic>
        <p:nvPicPr>
          <p:cNvPr id="33" name="Picture 32" descr="C:\Users\abrjes\AppData\Local\Microsoft\Windows\INetCache\Content.Outlook\JXQ15T3X\NWL-ICS-logo-high-res.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840418" y="87479"/>
            <a:ext cx="2233639" cy="744546"/>
          </a:xfrm>
          <a:prstGeom prst="rect">
            <a:avLst/>
          </a:prstGeom>
          <a:noFill/>
          <a:ln>
            <a:noFill/>
          </a:ln>
        </p:spPr>
      </p:pic>
    </p:spTree>
    <p:extLst>
      <p:ext uri="{BB962C8B-B14F-4D97-AF65-F5344CB8AC3E}">
        <p14:creationId xmlns:p14="http://schemas.microsoft.com/office/powerpoint/2010/main" val="22420595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tandard slide (NW London ICS)">
    <p:spTree>
      <p:nvGrpSpPr>
        <p:cNvPr id="1" name=""/>
        <p:cNvGrpSpPr/>
        <p:nvPr/>
      </p:nvGrpSpPr>
      <p:grpSpPr>
        <a:xfrm>
          <a:off x="0" y="0"/>
          <a:ext cx="0" cy="0"/>
          <a:chOff x="0" y="0"/>
          <a:chExt cx="0" cy="0"/>
        </a:xfrm>
      </p:grpSpPr>
      <p:sp>
        <p:nvSpPr>
          <p:cNvPr id="3" name="Content Placeholder 2"/>
          <p:cNvSpPr>
            <a:spLocks noGrp="1"/>
          </p:cNvSpPr>
          <p:nvPr>
            <p:ph idx="1"/>
          </p:nvPr>
        </p:nvSpPr>
        <p:spPr>
          <a:xfrm>
            <a:off x="397989" y="1397238"/>
            <a:ext cx="11386643" cy="44800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p:txBody>
          <a:bodyPr/>
          <a:lstStyle/>
          <a:p>
            <a:fld id="{E76F84FA-B8EB-462F-97BA-032CB76B4E3A}" type="slidenum">
              <a:rPr lang="en-GB" smtClean="0"/>
              <a:t>‹#›</a:t>
            </a:fld>
            <a:endParaRPr lang="en-GB"/>
          </a:p>
        </p:txBody>
      </p:sp>
      <p:sp>
        <p:nvSpPr>
          <p:cNvPr id="7" name="Rectangle 6"/>
          <p:cNvSpPr/>
          <p:nvPr userDrawn="1"/>
        </p:nvSpPr>
        <p:spPr>
          <a:xfrm>
            <a:off x="0" y="0"/>
            <a:ext cx="12192000" cy="1196752"/>
          </a:xfrm>
          <a:prstGeom prst="rect">
            <a:avLst/>
          </a:prstGeom>
          <a:solidFill>
            <a:srgbClr val="4B429B"/>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title" hasCustomPrompt="1"/>
          </p:nvPr>
        </p:nvSpPr>
        <p:spPr>
          <a:xfrm>
            <a:off x="407368" y="326582"/>
            <a:ext cx="11377264" cy="543595"/>
          </a:xfrm>
        </p:spPr>
        <p:txBody>
          <a:bodyPr/>
          <a:lstStyle>
            <a:lvl1pPr>
              <a:defRPr>
                <a:solidFill>
                  <a:schemeClr val="bg1"/>
                </a:solidFill>
              </a:defRPr>
            </a:lvl1pPr>
          </a:lstStyle>
          <a:p>
            <a:r>
              <a:rPr lang="en-US" dirty="0"/>
              <a:t>Click to edit title</a:t>
            </a:r>
            <a:endParaRPr lang="en-GB" dirty="0"/>
          </a:p>
        </p:txBody>
      </p:sp>
      <p:cxnSp>
        <p:nvCxnSpPr>
          <p:cNvPr id="8" name="Straight Connector 7"/>
          <p:cNvCxnSpPr/>
          <p:nvPr userDrawn="1"/>
        </p:nvCxnSpPr>
        <p:spPr>
          <a:xfrm flipV="1">
            <a:off x="13836" y="6081932"/>
            <a:ext cx="2952328" cy="4173"/>
          </a:xfrm>
          <a:prstGeom prst="line">
            <a:avLst/>
          </a:prstGeom>
          <a:ln w="76200">
            <a:solidFill>
              <a:srgbClr val="F9A50E"/>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flipV="1">
            <a:off x="3110180" y="6079845"/>
            <a:ext cx="2952328" cy="4173"/>
          </a:xfrm>
          <a:prstGeom prst="line">
            <a:avLst/>
          </a:prstGeom>
          <a:ln w="76200">
            <a:solidFill>
              <a:srgbClr val="F24678"/>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flipV="1">
            <a:off x="6206524" y="6079845"/>
            <a:ext cx="2952328" cy="4173"/>
          </a:xfrm>
          <a:prstGeom prst="line">
            <a:avLst/>
          </a:prstGeom>
          <a:ln w="76200">
            <a:solidFill>
              <a:srgbClr val="853E9A"/>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9274313" y="6077758"/>
            <a:ext cx="2952328" cy="4173"/>
          </a:xfrm>
          <a:prstGeom prst="line">
            <a:avLst/>
          </a:prstGeom>
          <a:ln w="76200">
            <a:solidFill>
              <a:srgbClr val="2A9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9721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 heading (NW London IC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76F84FA-B8EB-462F-97BA-032CB76B4E3A}" type="slidenum">
              <a:rPr lang="en-GB" smtClean="0"/>
              <a:t>‹#›</a:t>
            </a:fld>
            <a:endParaRPr lang="en-GB"/>
          </a:p>
        </p:txBody>
      </p:sp>
      <p:sp>
        <p:nvSpPr>
          <p:cNvPr id="7" name="Rectangle 6"/>
          <p:cNvSpPr/>
          <p:nvPr userDrawn="1"/>
        </p:nvSpPr>
        <p:spPr>
          <a:xfrm>
            <a:off x="0" y="1196752"/>
            <a:ext cx="12192000" cy="3600401"/>
          </a:xfrm>
          <a:prstGeom prst="rect">
            <a:avLst/>
          </a:prstGeom>
          <a:solidFill>
            <a:srgbClr val="4B429B"/>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title" hasCustomPrompt="1"/>
          </p:nvPr>
        </p:nvSpPr>
        <p:spPr>
          <a:xfrm>
            <a:off x="407368" y="1523327"/>
            <a:ext cx="11377264" cy="1329606"/>
          </a:xfrm>
        </p:spPr>
        <p:txBody>
          <a:bodyPr/>
          <a:lstStyle>
            <a:lvl1pPr>
              <a:defRPr>
                <a:solidFill>
                  <a:schemeClr val="bg1"/>
                </a:solidFill>
              </a:defRPr>
            </a:lvl1pPr>
          </a:lstStyle>
          <a:p>
            <a:r>
              <a:rPr lang="en-US" dirty="0"/>
              <a:t>Click to add sub-heading</a:t>
            </a:r>
            <a:endParaRPr lang="en-GB" dirty="0"/>
          </a:p>
        </p:txBody>
      </p:sp>
      <p:cxnSp>
        <p:nvCxnSpPr>
          <p:cNvPr id="12" name="Straight Connector 11"/>
          <p:cNvCxnSpPr/>
          <p:nvPr userDrawn="1"/>
        </p:nvCxnSpPr>
        <p:spPr>
          <a:xfrm flipV="1">
            <a:off x="13836" y="6081932"/>
            <a:ext cx="2952328" cy="4173"/>
          </a:xfrm>
          <a:prstGeom prst="line">
            <a:avLst/>
          </a:prstGeom>
          <a:ln w="76200">
            <a:solidFill>
              <a:srgbClr val="F9A50E"/>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flipV="1">
            <a:off x="3110180" y="6079845"/>
            <a:ext cx="2952328" cy="4173"/>
          </a:xfrm>
          <a:prstGeom prst="line">
            <a:avLst/>
          </a:prstGeom>
          <a:ln w="76200">
            <a:solidFill>
              <a:srgbClr val="F2467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flipV="1">
            <a:off x="6206524" y="6079845"/>
            <a:ext cx="2952328" cy="4173"/>
          </a:xfrm>
          <a:prstGeom prst="line">
            <a:avLst/>
          </a:prstGeom>
          <a:ln w="76200">
            <a:solidFill>
              <a:srgbClr val="853E9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flipV="1">
            <a:off x="9274313" y="6077758"/>
            <a:ext cx="2952328" cy="4173"/>
          </a:xfrm>
          <a:prstGeom prst="line">
            <a:avLst/>
          </a:prstGeom>
          <a:ln w="76200">
            <a:solidFill>
              <a:srgbClr val="2A9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6012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Standard slide (NW London ICS)">
    <p:spTree>
      <p:nvGrpSpPr>
        <p:cNvPr id="1" name=""/>
        <p:cNvGrpSpPr/>
        <p:nvPr/>
      </p:nvGrpSpPr>
      <p:grpSpPr>
        <a:xfrm>
          <a:off x="0" y="0"/>
          <a:ext cx="0" cy="0"/>
          <a:chOff x="0" y="0"/>
          <a:chExt cx="0" cy="0"/>
        </a:xfrm>
      </p:grpSpPr>
      <p:sp>
        <p:nvSpPr>
          <p:cNvPr id="3" name="Content Placeholder 2"/>
          <p:cNvSpPr>
            <a:spLocks noGrp="1"/>
          </p:cNvSpPr>
          <p:nvPr>
            <p:ph idx="1"/>
          </p:nvPr>
        </p:nvSpPr>
        <p:spPr>
          <a:xfrm>
            <a:off x="397989" y="1397238"/>
            <a:ext cx="11386643" cy="44800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p:txBody>
          <a:bodyPr/>
          <a:lstStyle/>
          <a:p>
            <a:fld id="{E76F84FA-B8EB-462F-97BA-032CB76B4E3A}" type="slidenum">
              <a:rPr lang="en-GB" smtClean="0"/>
              <a:t>‹#›</a:t>
            </a:fld>
            <a:endParaRPr lang="en-GB"/>
          </a:p>
        </p:txBody>
      </p:sp>
      <p:sp>
        <p:nvSpPr>
          <p:cNvPr id="7" name="Rectangle 6"/>
          <p:cNvSpPr/>
          <p:nvPr/>
        </p:nvSpPr>
        <p:spPr>
          <a:xfrm>
            <a:off x="0" y="0"/>
            <a:ext cx="12192000" cy="1196752"/>
          </a:xfrm>
          <a:prstGeom prst="rect">
            <a:avLst/>
          </a:prstGeom>
          <a:solidFill>
            <a:srgbClr val="4B429B"/>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title" hasCustomPrompt="1"/>
          </p:nvPr>
        </p:nvSpPr>
        <p:spPr>
          <a:xfrm>
            <a:off x="407368" y="326582"/>
            <a:ext cx="11377264" cy="543595"/>
          </a:xfrm>
        </p:spPr>
        <p:txBody>
          <a:bodyPr/>
          <a:lstStyle>
            <a:lvl1pPr>
              <a:defRPr>
                <a:solidFill>
                  <a:schemeClr val="bg1"/>
                </a:solidFill>
              </a:defRPr>
            </a:lvl1pPr>
          </a:lstStyle>
          <a:p>
            <a:r>
              <a:rPr lang="en-US" dirty="0"/>
              <a:t>Click to edit title</a:t>
            </a:r>
            <a:endParaRPr lang="en-GB" dirty="0"/>
          </a:p>
        </p:txBody>
      </p:sp>
      <p:cxnSp>
        <p:nvCxnSpPr>
          <p:cNvPr id="8" name="Straight Connector 7"/>
          <p:cNvCxnSpPr/>
          <p:nvPr/>
        </p:nvCxnSpPr>
        <p:spPr>
          <a:xfrm flipV="1">
            <a:off x="13836" y="6081932"/>
            <a:ext cx="2952328" cy="4173"/>
          </a:xfrm>
          <a:prstGeom prst="line">
            <a:avLst/>
          </a:prstGeom>
          <a:ln w="76200">
            <a:solidFill>
              <a:srgbClr val="F9A50E"/>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3110180" y="6079845"/>
            <a:ext cx="2952328" cy="4173"/>
          </a:xfrm>
          <a:prstGeom prst="line">
            <a:avLst/>
          </a:prstGeom>
          <a:ln w="76200">
            <a:solidFill>
              <a:srgbClr val="F24678"/>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6206524" y="6079845"/>
            <a:ext cx="2952328" cy="4173"/>
          </a:xfrm>
          <a:prstGeom prst="line">
            <a:avLst/>
          </a:prstGeom>
          <a:ln w="76200">
            <a:solidFill>
              <a:srgbClr val="853E9A"/>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9274313" y="6077758"/>
            <a:ext cx="2952328" cy="4173"/>
          </a:xfrm>
          <a:prstGeom prst="line">
            <a:avLst/>
          </a:prstGeom>
          <a:ln w="76200">
            <a:solidFill>
              <a:srgbClr val="2A9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98267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vmlDrawing" Target="../drawings/vmlDrawing1.vml"/><Relationship Id="rId7" Type="http://schemas.openxmlformats.org/officeDocument/2006/relationships/image" Target="../media/image3.emf"/><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oleObject" Target="../embeddings/oleObject1.bin"/><Relationship Id="rId5" Type="http://schemas.openxmlformats.org/officeDocument/2006/relationships/tags" Target="../tags/tag2.xml"/><Relationship Id="rId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4724400" y="6486286"/>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E76F84FA-B8EB-462F-97BA-032CB76B4E3A}" type="slidenum">
              <a:rPr lang="en-GB" smtClean="0"/>
              <a:pPr/>
              <a:t>‹#›</a:t>
            </a:fld>
            <a:endParaRPr lang="en-GB"/>
          </a:p>
        </p:txBody>
      </p:sp>
      <p:pic>
        <p:nvPicPr>
          <p:cNvPr id="8" name="Picture 7" descr="\\nwlondon.local\NWL\Communications\14. Logos, images and photos\Logos\NWLICS\NWL-ICS-logo-high-res.jpg"/>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9984433" y="6152907"/>
            <a:ext cx="2000251" cy="666750"/>
          </a:xfrm>
          <a:prstGeom prst="rect">
            <a:avLst/>
          </a:prstGeom>
          <a:noFill/>
          <a:ln>
            <a:noFill/>
          </a:ln>
        </p:spPr>
      </p:pic>
    </p:spTree>
    <p:extLst>
      <p:ext uri="{BB962C8B-B14F-4D97-AF65-F5344CB8AC3E}">
        <p14:creationId xmlns:p14="http://schemas.microsoft.com/office/powerpoint/2010/main" val="22136444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l" defTabSz="914377"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4"/>
            </p:custDataLst>
          </p:nvPr>
        </p:nvGraphicFramePr>
        <p:xfrm>
          <a:off x="1620" y="1721"/>
          <a:ext cx="1587" cy="1587"/>
        </p:xfrm>
        <a:graphic>
          <a:graphicData uri="http://schemas.openxmlformats.org/presentationml/2006/ole">
            <mc:AlternateContent xmlns:mc="http://schemas.openxmlformats.org/markup-compatibility/2006">
              <mc:Choice xmlns:v="urn:schemas-microsoft-com:vml" Requires="v">
                <p:oleObj spid="_x0000_s1030" name="think-cell Slide" r:id="rId6" imgW="270" imgH="270" progId="TCLayout.ActiveDocument.1">
                  <p:embed/>
                </p:oleObj>
              </mc:Choice>
              <mc:Fallback>
                <p:oleObj name="think-cell Slide" r:id="rId6" imgW="270" imgH="270" progId="TCLayout.ActiveDocument.1">
                  <p:embed/>
                  <p:pic>
                    <p:nvPicPr>
                      <p:cNvPr id="2" name="Object 1" hidden="1"/>
                      <p:cNvPicPr/>
                      <p:nvPr/>
                    </p:nvPicPr>
                    <p:blipFill>
                      <a:blip r:embed="rId7"/>
                      <a:stretch>
                        <a:fillRect/>
                      </a:stretch>
                    </p:blipFill>
                    <p:spPr>
                      <a:xfrm>
                        <a:off x="1620" y="1721"/>
                        <a:ext cx="1587" cy="1587"/>
                      </a:xfrm>
                      <a:prstGeom prst="rect">
                        <a:avLst/>
                      </a:prstGeom>
                    </p:spPr>
                  </p:pic>
                </p:oleObj>
              </mc:Fallback>
            </mc:AlternateContent>
          </a:graphicData>
        </a:graphic>
      </p:graphicFrame>
      <p:sp>
        <p:nvSpPr>
          <p:cNvPr id="3" name="Rectangle 2" hidden="1"/>
          <p:cNvSpPr/>
          <p:nvPr userDrawn="1">
            <p:custDataLst>
              <p:tags r:id="rId5"/>
            </p:custDataLst>
          </p:nvPr>
        </p:nvSpPr>
        <p:spPr>
          <a:xfrm>
            <a:off x="51" y="0"/>
            <a:ext cx="158751" cy="158750"/>
          </a:xfrm>
          <a:prstGeom prst="rect">
            <a:avLst/>
          </a:prstGeom>
          <a:solidFill>
            <a:schemeClr val="tx2"/>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endParaRPr lang="en-US" sz="2400" b="0" i="0" baseline="0" dirty="0">
              <a:solidFill>
                <a:srgbClr val="FFFFFF"/>
              </a:solidFill>
              <a:latin typeface="Arial" panose="020B0604020202020204" pitchFamily="34" charset="0"/>
              <a:ea typeface="+mj-ea"/>
              <a:cs typeface="+mj-cs"/>
              <a:sym typeface="Arial" panose="020B0604020202020204" pitchFamily="34" charset="0"/>
            </a:endParaRPr>
          </a:p>
        </p:txBody>
      </p:sp>
      <p:sp>
        <p:nvSpPr>
          <p:cNvPr id="11" name="Date Placeholder 3"/>
          <p:cNvSpPr>
            <a:spLocks noGrp="1"/>
          </p:cNvSpPr>
          <p:nvPr>
            <p:ph type="dt" sz="half" idx="2"/>
          </p:nvPr>
        </p:nvSpPr>
        <p:spPr>
          <a:xfrm>
            <a:off x="9677450" y="6405036"/>
            <a:ext cx="1482049" cy="153888"/>
          </a:xfrm>
          <a:prstGeom prst="rect">
            <a:avLst/>
          </a:prstGeom>
        </p:spPr>
        <p:txBody>
          <a:bodyPr vert="horz" wrap="square" lIns="0" tIns="0" rIns="0" bIns="0" rtlCol="0" anchor="b">
            <a:spAutoFit/>
          </a:bodyPr>
          <a:lstStyle>
            <a:lvl1pPr algn="r">
              <a:defRPr sz="1000">
                <a:solidFill>
                  <a:schemeClr val="bg1">
                    <a:lumMod val="50000"/>
                  </a:schemeClr>
                </a:solidFill>
                <a:latin typeface="+mn-lt"/>
                <a:ea typeface="+mn-ea"/>
                <a:cs typeface="+mn-cs"/>
                <a:sym typeface="+mn-lt"/>
              </a:defRPr>
            </a:lvl1pPr>
          </a:lstStyle>
          <a:p>
            <a:endParaRPr lang="en-US" dirty="0"/>
          </a:p>
        </p:txBody>
      </p:sp>
      <p:sp>
        <p:nvSpPr>
          <p:cNvPr id="9" name="Title Placeholder 1"/>
          <p:cNvSpPr>
            <a:spLocks noGrp="1"/>
          </p:cNvSpPr>
          <p:nvPr>
            <p:ph type="title"/>
          </p:nvPr>
        </p:nvSpPr>
        <p:spPr>
          <a:xfrm>
            <a:off x="630047" y="622934"/>
            <a:ext cx="10933351" cy="332399"/>
          </a:xfrm>
          <a:prstGeom prst="rect">
            <a:avLst/>
          </a:prstGeom>
        </p:spPr>
        <p:txBody>
          <a:bodyPr vert="horz" wrap="square" lIns="0" tIns="0" rIns="0" bIns="0" rtlCol="0" anchor="t">
            <a:spAutoFit/>
          </a:bodyPr>
          <a:lstStyle/>
          <a:p>
            <a:r>
              <a:rPr lang="en-US" dirty="0"/>
              <a:t>Click to add title</a:t>
            </a:r>
          </a:p>
        </p:txBody>
      </p:sp>
      <p:sp>
        <p:nvSpPr>
          <p:cNvPr id="4" name="Text Placeholder 3"/>
          <p:cNvSpPr>
            <a:spLocks noGrp="1"/>
          </p:cNvSpPr>
          <p:nvPr>
            <p:ph type="body" idx="1"/>
          </p:nvPr>
        </p:nvSpPr>
        <p:spPr>
          <a:xfrm>
            <a:off x="630047" y="1825625"/>
            <a:ext cx="10933351" cy="4351338"/>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Level six</a:t>
            </a:r>
          </a:p>
          <a:p>
            <a:pPr lvl="6"/>
            <a:r>
              <a:rPr lang="en-US" dirty="0"/>
              <a:t>Level seven</a:t>
            </a:r>
          </a:p>
          <a:p>
            <a:pPr lvl="7"/>
            <a:r>
              <a:rPr lang="en-US" dirty="0"/>
              <a:t>Level eight</a:t>
            </a:r>
          </a:p>
          <a:p>
            <a:pPr lvl="8"/>
            <a:r>
              <a:rPr lang="en-US" dirty="0"/>
              <a:t>Level nine</a:t>
            </a:r>
          </a:p>
        </p:txBody>
      </p:sp>
      <p:sp>
        <p:nvSpPr>
          <p:cNvPr id="12" name="TextBox 11"/>
          <p:cNvSpPr txBox="1"/>
          <p:nvPr userDrawn="1"/>
        </p:nvSpPr>
        <p:spPr>
          <a:xfrm>
            <a:off x="5710380" y="6611986"/>
            <a:ext cx="187552" cy="184666"/>
          </a:xfrm>
          <a:prstGeom prst="rect">
            <a:avLst/>
          </a:prstGeom>
          <a:noFill/>
        </p:spPr>
        <p:txBody>
          <a:bodyPr wrap="none" lIns="0" tIns="0" rIns="0" bIns="0" rtlCol="0" anchor="ctr">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200" kern="1200" smtClean="0">
                <a:solidFill>
                  <a:srgbClr val="898989"/>
                </a:solidFill>
                <a:latin typeface="+mn-lt"/>
                <a:ea typeface="+mn-ea"/>
                <a:cs typeface="+mn-cs"/>
                <a:sym typeface="+mn-lt"/>
              </a:rPr>
              <a:pPr marL="0" marR="0" indent="0" algn="ctr" defTabSz="914400" rtl="0" eaLnBrk="1" fontAlgn="auto" latinLnBrk="0" hangingPunct="1">
                <a:lnSpc>
                  <a:spcPct val="100000"/>
                </a:lnSpc>
                <a:spcBef>
                  <a:spcPts val="0"/>
                </a:spcBef>
                <a:spcAft>
                  <a:spcPts val="0"/>
                </a:spcAft>
                <a:buClrTx/>
                <a:buSzTx/>
                <a:buFontTx/>
                <a:buNone/>
                <a:tabLst/>
                <a:defRPr/>
              </a:pPr>
              <a:t>‹#›</a:t>
            </a:fld>
            <a:endParaRPr lang="en-US" sz="1200" kern="1200" dirty="0">
              <a:solidFill>
                <a:srgbClr val="898989"/>
              </a:solidFill>
              <a:latin typeface="+mn-lt"/>
              <a:ea typeface="+mn-ea"/>
              <a:cs typeface="+mn-cs"/>
              <a:sym typeface="+mn-lt"/>
            </a:endParaRPr>
          </a:p>
        </p:txBody>
      </p:sp>
    </p:spTree>
    <p:extLst>
      <p:ext uri="{BB962C8B-B14F-4D97-AF65-F5344CB8AC3E}">
        <p14:creationId xmlns:p14="http://schemas.microsoft.com/office/powerpoint/2010/main" val="2741450278"/>
      </p:ext>
    </p:extLst>
  </p:cSld>
  <p:clrMap bg1="lt1" tx1="dk1" bg2="lt2" tx2="dk2" accent1="accent1" accent2="accent2" accent3="accent3" accent4="accent4" accent5="accent5" accent6="accent6" hlink="hlink" folHlink="folHlink"/>
  <p:sldLayoutIdLst>
    <p:sldLayoutId id="2147483732" r:id="rId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ftr="0" dt="0"/>
  <p:txStyles>
    <p:titleStyle>
      <a:lvl1pPr algn="l" defTabSz="914400" rtl="0" eaLnBrk="1" latinLnBrk="0" hangingPunct="1">
        <a:lnSpc>
          <a:spcPct val="90000"/>
        </a:lnSpc>
        <a:spcBef>
          <a:spcPct val="0"/>
        </a:spcBef>
        <a:buNone/>
        <a:defRPr sz="2400" kern="1200">
          <a:solidFill>
            <a:schemeClr val="tx2"/>
          </a:solidFill>
          <a:latin typeface="+mj-lt"/>
          <a:ea typeface="+mj-ea"/>
          <a:cs typeface="+mj-cs"/>
          <a:sym typeface="+mj-lt"/>
        </a:defRPr>
      </a:lvl1pPr>
    </p:titleStyle>
    <p:bodyStyle>
      <a:lvl1pPr marL="0" indent="0" algn="l" defTabSz="914400" rtl="0" eaLnBrk="1" latinLnBrk="0" hangingPunct="1">
        <a:lnSpc>
          <a:spcPct val="110000"/>
        </a:lnSpc>
        <a:spcBef>
          <a:spcPts val="600"/>
        </a:spcBef>
        <a:spcAft>
          <a:spcPts val="300"/>
        </a:spcAft>
        <a:buFont typeface="Arial" panose="020B0604020202020204" pitchFamily="34" charset="0"/>
        <a:buChar char="​"/>
        <a:defRPr lang="en-US" sz="1200" kern="1200">
          <a:solidFill>
            <a:schemeClr val="tx1"/>
          </a:solidFill>
          <a:latin typeface="+mn-lt"/>
          <a:ea typeface="+mn-ea"/>
          <a:cs typeface="+mn-cs"/>
          <a:sym typeface="+mn-lt"/>
        </a:defRPr>
      </a:lvl1pPr>
      <a:lvl2pPr marL="284400" indent="-172800" algn="l" defTabSz="914400" rtl="0" eaLnBrk="1" latinLnBrk="0" hangingPunct="1">
        <a:lnSpc>
          <a:spcPct val="90000"/>
        </a:lnSpc>
        <a:spcBef>
          <a:spcPts val="0"/>
        </a:spcBef>
        <a:spcAft>
          <a:spcPts val="300"/>
        </a:spcAft>
        <a:buClr>
          <a:schemeClr val="tx2"/>
        </a:buClr>
        <a:buFont typeface="Arial" panose="020B0604020202020204" pitchFamily="34" charset="0"/>
        <a:buChar char="•"/>
        <a:defRPr lang="en-US" sz="1200" kern="1200">
          <a:solidFill>
            <a:schemeClr val="tx1"/>
          </a:solidFill>
          <a:latin typeface="+mn-lt"/>
          <a:ea typeface="+mn-ea"/>
          <a:cs typeface="+mn-cs"/>
          <a:sym typeface="+mn-lt"/>
        </a:defRPr>
      </a:lvl2pPr>
      <a:lvl3pPr marL="511200" indent="-165600" algn="l" defTabSz="914400" rtl="0" eaLnBrk="1" latinLnBrk="0" hangingPunct="1">
        <a:lnSpc>
          <a:spcPct val="90000"/>
        </a:lnSpc>
        <a:spcBef>
          <a:spcPts val="0"/>
        </a:spcBef>
        <a:spcAft>
          <a:spcPts val="300"/>
        </a:spcAft>
        <a:buClr>
          <a:schemeClr val="tx2"/>
        </a:buClr>
        <a:buFont typeface="Trebuchet MS" panose="020B0603020202020204" pitchFamily="34" charset="0"/>
        <a:buChar char="–"/>
        <a:defRPr lang="en-US" sz="1200" kern="1200">
          <a:solidFill>
            <a:schemeClr val="tx1"/>
          </a:solidFill>
          <a:latin typeface="+mn-lt"/>
          <a:ea typeface="+mn-ea"/>
          <a:cs typeface="+mn-cs"/>
          <a:sym typeface="+mn-lt"/>
        </a:defRPr>
      </a:lvl3pPr>
      <a:lvl4pPr marL="0" indent="0" algn="l" defTabSz="914400" rtl="0" eaLnBrk="1" latinLnBrk="0" hangingPunct="1">
        <a:lnSpc>
          <a:spcPct val="110000"/>
        </a:lnSpc>
        <a:spcBef>
          <a:spcPts val="300"/>
        </a:spcBef>
        <a:spcAft>
          <a:spcPts val="300"/>
        </a:spcAft>
        <a:buClr>
          <a:schemeClr val="tx2"/>
        </a:buClr>
        <a:buFont typeface="Arial" panose="020B0604020202020204" pitchFamily="34" charset="0"/>
        <a:buChar char="​"/>
        <a:defRPr lang="en-US" sz="1600" kern="1200">
          <a:solidFill>
            <a:schemeClr val="tx2"/>
          </a:solidFill>
          <a:latin typeface="+mn-lt"/>
          <a:ea typeface="+mn-ea"/>
          <a:cs typeface="+mn-cs"/>
          <a:sym typeface="+mn-lt"/>
        </a:defRPr>
      </a:lvl4pPr>
      <a:lvl5pPr marL="0" indent="0" algn="l" defTabSz="914400" rtl="0" eaLnBrk="1" latinLnBrk="0" hangingPunct="1">
        <a:lnSpc>
          <a:spcPct val="100000"/>
        </a:lnSpc>
        <a:spcBef>
          <a:spcPts val="0"/>
        </a:spcBef>
        <a:spcAft>
          <a:spcPts val="300"/>
        </a:spcAft>
        <a:buClrTx/>
        <a:buFont typeface="Arial" panose="020B0604020202020204" pitchFamily="34" charset="0"/>
        <a:buChar char="​"/>
        <a:defRPr lang="en-US" sz="1600" b="1" kern="1200" smtClean="0">
          <a:solidFill>
            <a:schemeClr val="tx1"/>
          </a:solidFill>
          <a:latin typeface="+mn-lt"/>
          <a:ea typeface="+mn-ea"/>
          <a:cs typeface="+mn-cs"/>
          <a:sym typeface="+mn-lt"/>
        </a:defRPr>
      </a:lvl5pPr>
      <a:lvl6pPr marL="269875" indent="-152400" algn="l" defTabSz="914400" rtl="0" eaLnBrk="1" latinLnBrk="0" hangingPunct="1">
        <a:lnSpc>
          <a:spcPct val="90000"/>
        </a:lnSpc>
        <a:spcBef>
          <a:spcPts val="0"/>
        </a:spcBef>
        <a:spcAft>
          <a:spcPts val="600"/>
        </a:spcAft>
        <a:buClr>
          <a:schemeClr val="tx2"/>
        </a:buClr>
        <a:buFont typeface="Arial" panose="020B0604020202020204" pitchFamily="34" charset="0"/>
        <a:buChar char="•"/>
        <a:defRPr lang="en-US" sz="1600" kern="1200" smtClean="0">
          <a:solidFill>
            <a:schemeClr val="tx1"/>
          </a:solidFill>
          <a:latin typeface="+mn-lt"/>
          <a:ea typeface="+mn-ea"/>
          <a:cs typeface="+mn-cs"/>
          <a:sym typeface="+mn-lt"/>
        </a:defRPr>
      </a:lvl6pPr>
      <a:lvl7pPr marL="0" indent="0" algn="l" defTabSz="914400" rtl="0" eaLnBrk="1" latinLnBrk="0" hangingPunct="1">
        <a:lnSpc>
          <a:spcPct val="90000"/>
        </a:lnSpc>
        <a:spcBef>
          <a:spcPts val="900"/>
        </a:spcBef>
        <a:spcAft>
          <a:spcPts val="900"/>
        </a:spcAft>
        <a:buFont typeface="Arial" panose="020B0604020202020204" pitchFamily="34" charset="0"/>
        <a:buChar char="​"/>
        <a:defRPr lang="en-US" sz="4400" kern="1200" baseline="0" smtClean="0">
          <a:solidFill>
            <a:schemeClr val="tx1"/>
          </a:solidFill>
          <a:latin typeface="+mn-lt"/>
          <a:ea typeface="+mn-ea"/>
          <a:cs typeface="+mn-cs"/>
          <a:sym typeface="+mn-lt"/>
        </a:defRPr>
      </a:lvl7pPr>
      <a:lvl8pPr marL="0" indent="0" algn="l" defTabSz="914400" rtl="0" eaLnBrk="1" latinLnBrk="0" hangingPunct="1">
        <a:lnSpc>
          <a:spcPct val="90000"/>
        </a:lnSpc>
        <a:spcBef>
          <a:spcPts val="900"/>
        </a:spcBef>
        <a:spcAft>
          <a:spcPts val="0"/>
        </a:spcAft>
        <a:buFont typeface="Arial" panose="020B0604020202020204" pitchFamily="34" charset="0"/>
        <a:buChar char="​"/>
        <a:defRPr lang="en-US" sz="5400" kern="1200" baseline="0" smtClean="0">
          <a:solidFill>
            <a:schemeClr val="tx2"/>
          </a:solidFill>
          <a:latin typeface="+mn-lt"/>
          <a:ea typeface="+mn-ea"/>
          <a:cs typeface="+mn-cs"/>
          <a:sym typeface="+mn-lt"/>
        </a:defRPr>
      </a:lvl8pPr>
      <a:lvl9pPr marL="0" indent="0" algn="l" defTabSz="914400" rtl="0" eaLnBrk="1" latinLnBrk="0" hangingPunct="1">
        <a:lnSpc>
          <a:spcPct val="100000"/>
        </a:lnSpc>
        <a:spcBef>
          <a:spcPts val="0"/>
        </a:spcBef>
        <a:spcAft>
          <a:spcPts val="900"/>
        </a:spcAft>
        <a:buFont typeface="Arial" panose="020B0604020202020204" pitchFamily="34" charset="0"/>
        <a:buChar char="​"/>
        <a:defRPr lang="en-US" sz="2400" kern="1200" baseline="0" dirty="0">
          <a:solidFill>
            <a:schemeClr val="tx2"/>
          </a:solidFill>
          <a:latin typeface="+mn-lt"/>
          <a:ea typeface="+mn-ea"/>
          <a:cs typeface="+mn-cs"/>
          <a:sym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11">
          <p15:clr>
            <a:srgbClr val="F26B43"/>
          </p15:clr>
        </p15:guide>
        <p15:guide id="2" pos="396">
          <p15:clr>
            <a:srgbClr val="F26B43"/>
          </p15:clr>
        </p15:guide>
        <p15:guide id="3" pos="7284">
          <p15:clr>
            <a:srgbClr val="F26B43"/>
          </p15:clr>
        </p15:guide>
        <p15:guide id="4" orient="horz" pos="388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5000" dirty="0">
                <a:effectLst/>
                <a:ea typeface="Times New Roman" panose="02020603050405020304" pitchFamily="18" charset="0"/>
              </a:rPr>
              <a:t>Progress update on Health and Care Integration: National, Regional (North West London) and Locally in Harrow </a:t>
            </a:r>
            <a:endParaRPr lang="en-GB" sz="5000" dirty="0"/>
          </a:p>
        </p:txBody>
      </p:sp>
      <p:sp>
        <p:nvSpPr>
          <p:cNvPr id="3" name="Subtitle 2"/>
          <p:cNvSpPr>
            <a:spLocks noGrp="1"/>
          </p:cNvSpPr>
          <p:nvPr>
            <p:ph type="subTitle" idx="1"/>
          </p:nvPr>
        </p:nvSpPr>
        <p:spPr>
          <a:xfrm>
            <a:off x="1524000" y="5042198"/>
            <a:ext cx="9144000" cy="1339130"/>
          </a:xfrm>
        </p:spPr>
        <p:txBody>
          <a:bodyPr>
            <a:normAutofit/>
          </a:bodyPr>
          <a:lstStyle/>
          <a:p>
            <a:r>
              <a:rPr lang="en-GB" sz="2000" dirty="0"/>
              <a:t>Lisa Henschen, Managing Director, Harrow Borough-Based Partnership</a:t>
            </a:r>
          </a:p>
          <a:p>
            <a:r>
              <a:rPr lang="en-GB" sz="2000" dirty="0" err="1"/>
              <a:t>Isha</a:t>
            </a:r>
            <a:r>
              <a:rPr lang="en-GB" sz="2000" dirty="0"/>
              <a:t> Coombes, Borough Director (Harrow), North West London CCG</a:t>
            </a:r>
          </a:p>
        </p:txBody>
      </p:sp>
    </p:spTree>
    <p:extLst>
      <p:ext uri="{BB962C8B-B14F-4D97-AF65-F5344CB8AC3E}">
        <p14:creationId xmlns:p14="http://schemas.microsoft.com/office/powerpoint/2010/main" val="1947208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76F84FA-B8EB-462F-97BA-032CB76B4E3A}" type="slidenum">
              <a:rPr lang="en-GB" smtClean="0"/>
              <a:t>10</a:t>
            </a:fld>
            <a:endParaRPr lang="en-GB"/>
          </a:p>
        </p:txBody>
      </p:sp>
      <p:sp>
        <p:nvSpPr>
          <p:cNvPr id="4" name="Title 3"/>
          <p:cNvSpPr>
            <a:spLocks noGrp="1"/>
          </p:cNvSpPr>
          <p:nvPr>
            <p:ph type="title"/>
          </p:nvPr>
        </p:nvSpPr>
        <p:spPr>
          <a:xfrm>
            <a:off x="407368" y="326582"/>
            <a:ext cx="11665296" cy="543595"/>
          </a:xfrm>
        </p:spPr>
        <p:txBody>
          <a:bodyPr>
            <a:normAutofit fontScale="90000"/>
          </a:bodyPr>
          <a:lstStyle/>
          <a:p>
            <a:r>
              <a:rPr lang="en-GB" dirty="0"/>
              <a:t>The Harrow Borough Based Partnership</a:t>
            </a:r>
          </a:p>
        </p:txBody>
      </p:sp>
      <p:sp>
        <p:nvSpPr>
          <p:cNvPr id="6" name="Rectangle 5"/>
          <p:cNvSpPr/>
          <p:nvPr/>
        </p:nvSpPr>
        <p:spPr>
          <a:xfrm>
            <a:off x="4910445" y="1340768"/>
            <a:ext cx="2272147" cy="1282535"/>
          </a:xfrm>
          <a:prstGeom prst="rect">
            <a:avLst/>
          </a:prstGeom>
          <a:solidFill>
            <a:srgbClr val="2A90C0"/>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latin typeface="Arial" panose="020B0604020202020204" pitchFamily="34" charset="0"/>
                <a:cs typeface="Arial" panose="020B0604020202020204" pitchFamily="34" charset="0"/>
              </a:rPr>
              <a:t>NHS North West London Clinical Commissioning Group</a:t>
            </a:r>
          </a:p>
        </p:txBody>
      </p:sp>
      <p:sp>
        <p:nvSpPr>
          <p:cNvPr id="7" name="Rectangle 6"/>
          <p:cNvSpPr/>
          <p:nvPr/>
        </p:nvSpPr>
        <p:spPr>
          <a:xfrm>
            <a:off x="7316186" y="1340768"/>
            <a:ext cx="2272147" cy="1282535"/>
          </a:xfrm>
          <a:prstGeom prst="rect">
            <a:avLst/>
          </a:prstGeom>
          <a:solidFill>
            <a:srgbClr val="F24678"/>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latin typeface="Arial" panose="020B0604020202020204" pitchFamily="34" charset="0"/>
                <a:cs typeface="Arial" panose="020B0604020202020204" pitchFamily="34" charset="0"/>
              </a:rPr>
              <a:t>Harrow Council</a:t>
            </a:r>
          </a:p>
        </p:txBody>
      </p:sp>
      <p:sp>
        <p:nvSpPr>
          <p:cNvPr id="8" name="Rectangle 7"/>
          <p:cNvSpPr/>
          <p:nvPr/>
        </p:nvSpPr>
        <p:spPr>
          <a:xfrm>
            <a:off x="9721927" y="1340768"/>
            <a:ext cx="2272147" cy="1282535"/>
          </a:xfrm>
          <a:prstGeom prst="rect">
            <a:avLst/>
          </a:prstGeom>
          <a:solidFill>
            <a:srgbClr val="F9A50E"/>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latin typeface="Arial" panose="020B0604020202020204" pitchFamily="34" charset="0"/>
                <a:cs typeface="Arial" panose="020B0604020202020204" pitchFamily="34" charset="0"/>
              </a:rPr>
              <a:t>Harrow’s Primary Care Networks</a:t>
            </a:r>
          </a:p>
        </p:txBody>
      </p:sp>
      <p:sp>
        <p:nvSpPr>
          <p:cNvPr id="9" name="Rectangle 8"/>
          <p:cNvSpPr/>
          <p:nvPr/>
        </p:nvSpPr>
        <p:spPr>
          <a:xfrm>
            <a:off x="9721927" y="2938553"/>
            <a:ext cx="2272147" cy="1282535"/>
          </a:xfrm>
          <a:prstGeom prst="rect">
            <a:avLst/>
          </a:prstGeom>
          <a:solidFill>
            <a:srgbClr val="4B429B"/>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latin typeface="Arial" panose="020B0604020202020204" pitchFamily="34" charset="0"/>
                <a:cs typeface="Arial" panose="020B0604020202020204" pitchFamily="34" charset="0"/>
              </a:rPr>
              <a:t>NHS London North West University Healthcare </a:t>
            </a:r>
          </a:p>
        </p:txBody>
      </p:sp>
      <p:sp>
        <p:nvSpPr>
          <p:cNvPr id="10" name="Rectangle 9"/>
          <p:cNvSpPr/>
          <p:nvPr/>
        </p:nvSpPr>
        <p:spPr>
          <a:xfrm>
            <a:off x="4910445" y="2938553"/>
            <a:ext cx="2272147" cy="1282535"/>
          </a:xfrm>
          <a:prstGeom prst="rect">
            <a:avLst/>
          </a:prstGeom>
          <a:solidFill>
            <a:srgbClr val="4B429B"/>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latin typeface="Arial" panose="020B0604020202020204" pitchFamily="34" charset="0"/>
                <a:cs typeface="Arial" panose="020B0604020202020204" pitchFamily="34" charset="0"/>
              </a:rPr>
              <a:t>NHS Central London Community Healthcare NHS Trust</a:t>
            </a:r>
          </a:p>
        </p:txBody>
      </p:sp>
      <p:sp>
        <p:nvSpPr>
          <p:cNvPr id="11" name="Rectangle 10"/>
          <p:cNvSpPr/>
          <p:nvPr/>
        </p:nvSpPr>
        <p:spPr>
          <a:xfrm>
            <a:off x="7316186" y="2938553"/>
            <a:ext cx="2272147" cy="1282535"/>
          </a:xfrm>
          <a:prstGeom prst="rect">
            <a:avLst/>
          </a:prstGeom>
          <a:solidFill>
            <a:srgbClr val="00B8B3"/>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latin typeface="Arial" panose="020B0604020202020204" pitchFamily="34" charset="0"/>
                <a:cs typeface="Arial" panose="020B0604020202020204" pitchFamily="34" charset="0"/>
              </a:rPr>
              <a:t>NHS Central and North West London NHS Foundation Trust</a:t>
            </a:r>
          </a:p>
        </p:txBody>
      </p:sp>
      <p:sp>
        <p:nvSpPr>
          <p:cNvPr id="12" name="Rectangle 11"/>
          <p:cNvSpPr/>
          <p:nvPr/>
        </p:nvSpPr>
        <p:spPr>
          <a:xfrm>
            <a:off x="9721927" y="4607627"/>
            <a:ext cx="2272147" cy="1282535"/>
          </a:xfrm>
          <a:prstGeom prst="rect">
            <a:avLst/>
          </a:prstGeom>
          <a:solidFill>
            <a:srgbClr val="00B8B3"/>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latin typeface="Arial" panose="020B0604020202020204" pitchFamily="34" charset="0"/>
                <a:cs typeface="Arial" panose="020B0604020202020204" pitchFamily="34" charset="0"/>
              </a:rPr>
              <a:t>St Luke’s Hospice</a:t>
            </a:r>
          </a:p>
        </p:txBody>
      </p:sp>
      <p:sp>
        <p:nvSpPr>
          <p:cNvPr id="13" name="Rectangle 12"/>
          <p:cNvSpPr/>
          <p:nvPr/>
        </p:nvSpPr>
        <p:spPr>
          <a:xfrm>
            <a:off x="4910445" y="4581128"/>
            <a:ext cx="2272147" cy="1282535"/>
          </a:xfrm>
          <a:prstGeom prst="rect">
            <a:avLst/>
          </a:prstGeom>
          <a:solidFill>
            <a:srgbClr val="F24678"/>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latin typeface="Arial" panose="020B0604020202020204" pitchFamily="34" charset="0"/>
                <a:cs typeface="Arial" panose="020B0604020202020204" pitchFamily="34" charset="0"/>
              </a:rPr>
              <a:t>Harrow Community Action</a:t>
            </a:r>
          </a:p>
        </p:txBody>
      </p:sp>
      <p:sp>
        <p:nvSpPr>
          <p:cNvPr id="14" name="Rectangle 13"/>
          <p:cNvSpPr/>
          <p:nvPr/>
        </p:nvSpPr>
        <p:spPr>
          <a:xfrm>
            <a:off x="7316186" y="4595751"/>
            <a:ext cx="2272147" cy="1282535"/>
          </a:xfrm>
          <a:prstGeom prst="rect">
            <a:avLst/>
          </a:prstGeom>
          <a:solidFill>
            <a:srgbClr val="2A90C0"/>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latin typeface="Arial" panose="020B0604020202020204" pitchFamily="34" charset="0"/>
                <a:cs typeface="Arial" panose="020B0604020202020204" pitchFamily="34" charset="0"/>
              </a:rPr>
              <a:t>Harrow Health Community Interest Company</a:t>
            </a:r>
          </a:p>
        </p:txBody>
      </p:sp>
      <p:sp>
        <p:nvSpPr>
          <p:cNvPr id="15" name="TextBox 14">
            <a:extLst>
              <a:ext uri="{FF2B5EF4-FFF2-40B4-BE49-F238E27FC236}">
                <a16:creationId xmlns:a16="http://schemas.microsoft.com/office/drawing/2014/main" id="{FF743EA3-8770-4E6A-9BD7-433E1E53E13C}"/>
              </a:ext>
            </a:extLst>
          </p:cNvPr>
          <p:cNvSpPr txBox="1"/>
          <p:nvPr/>
        </p:nvSpPr>
        <p:spPr>
          <a:xfrm>
            <a:off x="83127" y="1409131"/>
            <a:ext cx="4693724" cy="454014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defTabSz="914400" rtl="0" eaLnBrk="1" fontAlgn="auto" latinLnBrk="0" hangingPunct="1">
              <a:lnSpc>
                <a:spcPct val="114000"/>
              </a:lnSpc>
              <a:spcBef>
                <a:spcPts val="0"/>
              </a:spcBef>
              <a:buClrTx/>
              <a:buSzTx/>
              <a:buFontTx/>
              <a:buNone/>
              <a:tabLst/>
              <a:defRPr/>
            </a:pPr>
            <a:r>
              <a:rPr kumimoji="0" lang="en-GB" b="1" i="0" u="none" strike="noStrike" kern="1200" cap="none" spc="0" normalizeH="0" baseline="0" noProof="0" dirty="0">
                <a:ln>
                  <a:noFill/>
                </a:ln>
                <a:solidFill>
                  <a:srgbClr val="853E9A"/>
                </a:solidFill>
                <a:effectLst/>
                <a:uLnTx/>
                <a:uFillTx/>
                <a:latin typeface="Arial"/>
              </a:rPr>
              <a:t>Borough Based Partnerships will be critical </a:t>
            </a:r>
            <a:r>
              <a:rPr lang="en-GB" b="1" dirty="0">
                <a:solidFill>
                  <a:srgbClr val="853E9A"/>
                </a:solidFill>
                <a:latin typeface="Arial"/>
              </a:rPr>
              <a:t>drivers of change in the new system.</a:t>
            </a:r>
          </a:p>
          <a:p>
            <a:pPr marL="0" marR="0" lvl="0" indent="0" defTabSz="914400" rtl="0" eaLnBrk="1" fontAlgn="auto" latinLnBrk="0" hangingPunct="1">
              <a:lnSpc>
                <a:spcPct val="114000"/>
              </a:lnSpc>
              <a:spcBef>
                <a:spcPts val="0"/>
              </a:spcBef>
              <a:buClrTx/>
              <a:buSzTx/>
              <a:buFontTx/>
              <a:buNone/>
              <a:tabLst/>
              <a:defRPr/>
            </a:pPr>
            <a:endParaRPr lang="en-GB" b="1" dirty="0">
              <a:solidFill>
                <a:srgbClr val="853E9A"/>
              </a:solidFill>
              <a:latin typeface="Arial"/>
            </a:endParaRPr>
          </a:p>
          <a:p>
            <a:pPr marL="0" marR="0" lvl="0" indent="0" defTabSz="914400" rtl="0" eaLnBrk="1" fontAlgn="auto" latinLnBrk="0" hangingPunct="1">
              <a:lnSpc>
                <a:spcPct val="114000"/>
              </a:lnSpc>
              <a:spcBef>
                <a:spcPts val="0"/>
              </a:spcBef>
              <a:buClrTx/>
              <a:buSzTx/>
              <a:buFontTx/>
              <a:buNone/>
              <a:tabLst/>
              <a:defRPr/>
            </a:pPr>
            <a:r>
              <a:rPr lang="en-GB" b="1" dirty="0">
                <a:solidFill>
                  <a:srgbClr val="853E9A"/>
                </a:solidFill>
                <a:latin typeface="Arial"/>
              </a:rPr>
              <a:t>The </a:t>
            </a:r>
            <a:r>
              <a:rPr kumimoji="0" lang="en-GB" b="1" i="0" u="none" strike="noStrike" kern="1200" cap="none" spc="0" normalizeH="0" baseline="0" noProof="0" dirty="0">
                <a:ln>
                  <a:noFill/>
                </a:ln>
                <a:solidFill>
                  <a:srgbClr val="853E9A"/>
                </a:solidFill>
                <a:effectLst/>
                <a:uLnTx/>
                <a:uFillTx/>
                <a:latin typeface="Arial"/>
              </a:rPr>
              <a:t>Harrow Borough Based Partnership brings together our NHS organisations, Harrow Council, our GPs, and local Voluntary &amp; Community Sector.  </a:t>
            </a:r>
          </a:p>
          <a:p>
            <a:pPr marL="0" marR="0" lvl="0" indent="0" defTabSz="914400" rtl="0" eaLnBrk="1" fontAlgn="auto" latinLnBrk="0" hangingPunct="1">
              <a:lnSpc>
                <a:spcPct val="114000"/>
              </a:lnSpc>
              <a:spcBef>
                <a:spcPts val="0"/>
              </a:spcBef>
              <a:buClrTx/>
              <a:buSzTx/>
              <a:buFontTx/>
              <a:buNone/>
              <a:tabLst/>
              <a:defRPr/>
            </a:pPr>
            <a:endParaRPr kumimoji="0" lang="en-GB" b="1" i="0" u="none" strike="noStrike" kern="1200" cap="none" spc="0" normalizeH="0" baseline="0" noProof="0" dirty="0">
              <a:ln>
                <a:noFill/>
              </a:ln>
              <a:solidFill>
                <a:srgbClr val="853E9A"/>
              </a:solidFill>
              <a:effectLst/>
              <a:uLnTx/>
              <a:uFillTx/>
              <a:latin typeface="Arial"/>
            </a:endParaRPr>
          </a:p>
          <a:p>
            <a:pPr marL="0" marR="0" lvl="0" indent="0" defTabSz="914400" rtl="0" eaLnBrk="1" fontAlgn="auto" latinLnBrk="0" hangingPunct="1">
              <a:lnSpc>
                <a:spcPct val="114000"/>
              </a:lnSpc>
              <a:buClrTx/>
              <a:buSzTx/>
              <a:buFontTx/>
              <a:buNone/>
              <a:tabLst/>
              <a:defRPr/>
            </a:pPr>
            <a:r>
              <a:rPr kumimoji="0" lang="en-GB" b="1" i="0" u="none" strike="noStrike" kern="1200" cap="none" spc="0" normalizeH="0" baseline="0" noProof="0" dirty="0">
                <a:ln>
                  <a:noFill/>
                </a:ln>
                <a:solidFill>
                  <a:srgbClr val="853E9A"/>
                </a:solidFill>
                <a:effectLst/>
                <a:uLnTx/>
                <a:uFillTx/>
                <a:latin typeface="Arial"/>
              </a:rPr>
              <a:t>We strive to support each </a:t>
            </a:r>
          </a:p>
          <a:p>
            <a:pPr marL="0" marR="0" lvl="0" indent="0" defTabSz="914400" rtl="0" eaLnBrk="1" fontAlgn="auto" latinLnBrk="0" hangingPunct="1">
              <a:lnSpc>
                <a:spcPct val="114000"/>
              </a:lnSpc>
              <a:buClrTx/>
              <a:buSzTx/>
              <a:buFontTx/>
              <a:buNone/>
              <a:tabLst/>
              <a:defRPr/>
            </a:pPr>
            <a:r>
              <a:rPr kumimoji="0" lang="en-GB" b="1" i="0" u="none" strike="noStrike" kern="1200" cap="none" spc="0" normalizeH="0" baseline="0" noProof="0" dirty="0">
                <a:ln>
                  <a:noFill/>
                </a:ln>
                <a:solidFill>
                  <a:srgbClr val="853E9A"/>
                </a:solidFill>
                <a:effectLst/>
                <a:uLnTx/>
                <a:uFillTx/>
                <a:latin typeface="Arial"/>
              </a:rPr>
              <a:t>other </a:t>
            </a:r>
            <a:r>
              <a:rPr lang="en-GB" b="1" dirty="0">
                <a:solidFill>
                  <a:srgbClr val="853E9A"/>
                </a:solidFill>
                <a:latin typeface="Arial"/>
              </a:rPr>
              <a:t>and our communities </a:t>
            </a:r>
            <a:r>
              <a:rPr kumimoji="0" lang="en-GB" b="1" i="0" u="none" strike="noStrike" kern="1200" cap="none" spc="0" normalizeH="0" baseline="0" noProof="0" dirty="0">
                <a:ln>
                  <a:noFill/>
                </a:ln>
                <a:solidFill>
                  <a:srgbClr val="853E9A"/>
                </a:solidFill>
                <a:effectLst/>
                <a:uLnTx/>
                <a:uFillTx/>
                <a:latin typeface="Arial"/>
              </a:rPr>
              <a:t>as </a:t>
            </a:r>
          </a:p>
          <a:p>
            <a:pPr marL="0" marR="0" lvl="0" indent="0" defTabSz="914400" rtl="0" eaLnBrk="1" fontAlgn="auto" latinLnBrk="0" hangingPunct="1">
              <a:lnSpc>
                <a:spcPct val="114000"/>
              </a:lnSpc>
              <a:buClrTx/>
              <a:buSzTx/>
              <a:buFontTx/>
              <a:buNone/>
              <a:tabLst/>
              <a:defRPr/>
            </a:pPr>
            <a:r>
              <a:rPr kumimoji="0" lang="en-GB" b="1" i="0" u="none" strike="noStrike" kern="1200" cap="none" spc="0" normalizeH="0" baseline="0" noProof="0" dirty="0">
                <a:ln>
                  <a:noFill/>
                </a:ln>
                <a:solidFill>
                  <a:srgbClr val="853E9A"/>
                </a:solidFill>
                <a:effectLst/>
                <a:uLnTx/>
                <a:uFillTx/>
                <a:latin typeface="Arial"/>
              </a:rPr>
              <a:t>equal partners focussing </a:t>
            </a:r>
            <a:r>
              <a:rPr lang="en-GB" b="1" dirty="0">
                <a:solidFill>
                  <a:srgbClr val="853E9A"/>
                </a:solidFill>
                <a:latin typeface="Arial"/>
              </a:rPr>
              <a:t>o</a:t>
            </a:r>
            <a:r>
              <a:rPr kumimoji="0" lang="en-GB" b="1" i="0" u="none" strike="noStrike" kern="1200" cap="none" spc="0" normalizeH="0" baseline="0" noProof="0" dirty="0">
                <a:ln>
                  <a:noFill/>
                </a:ln>
                <a:solidFill>
                  <a:srgbClr val="853E9A"/>
                </a:solidFill>
                <a:effectLst/>
                <a:uLnTx/>
                <a:uFillTx/>
                <a:latin typeface="Arial"/>
              </a:rPr>
              <a:t>n </a:t>
            </a:r>
          </a:p>
          <a:p>
            <a:pPr marL="0" marR="0" lvl="0" indent="0" defTabSz="914400" rtl="0" eaLnBrk="1" fontAlgn="auto" latinLnBrk="0" hangingPunct="1">
              <a:lnSpc>
                <a:spcPct val="114000"/>
              </a:lnSpc>
              <a:buClrTx/>
              <a:buSzTx/>
              <a:buFontTx/>
              <a:buNone/>
              <a:tabLst/>
              <a:defRPr/>
            </a:pPr>
            <a:r>
              <a:rPr kumimoji="0" lang="en-GB" b="1" i="0" u="none" strike="noStrike" kern="1200" cap="none" spc="0" normalizeH="0" baseline="0" noProof="0" dirty="0">
                <a:ln>
                  <a:noFill/>
                </a:ln>
                <a:solidFill>
                  <a:srgbClr val="853E9A"/>
                </a:solidFill>
                <a:effectLst/>
                <a:uLnTx/>
                <a:uFillTx/>
                <a:latin typeface="Arial"/>
              </a:rPr>
              <a:t>better health and wellbeing for all.</a:t>
            </a:r>
            <a:endParaRPr kumimoji="0" lang="en-GB" b="0" i="0" u="none" strike="noStrike" kern="1200" cap="none" spc="0" normalizeH="0" baseline="0" noProof="0" dirty="0">
              <a:ln>
                <a:noFill/>
              </a:ln>
              <a:solidFill>
                <a:srgbClr val="853E9A"/>
              </a:solidFill>
              <a:effectLst/>
              <a:uLnTx/>
              <a:uFillTx/>
              <a:latin typeface="Arial"/>
            </a:endParaRPr>
          </a:p>
        </p:txBody>
      </p:sp>
    </p:spTree>
    <p:extLst>
      <p:ext uri="{BB962C8B-B14F-4D97-AF65-F5344CB8AC3E}">
        <p14:creationId xmlns:p14="http://schemas.microsoft.com/office/powerpoint/2010/main" val="1948166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646256" y="2305808"/>
            <a:ext cx="11389870" cy="3339415"/>
          </a:xfrm>
          <a:prstGeom prst="ellipse">
            <a:avLst/>
          </a:prstGeom>
          <a:no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err="1">
              <a:solidFill>
                <a:srgbClr val="FFFFFF"/>
              </a:solidFill>
            </a:endParaRPr>
          </a:p>
        </p:txBody>
      </p:sp>
      <p:cxnSp>
        <p:nvCxnSpPr>
          <p:cNvPr id="37" name="Straight Connector 36"/>
          <p:cNvCxnSpPr>
            <a:stCxn id="13" idx="2"/>
            <a:endCxn id="19" idx="0"/>
          </p:cNvCxnSpPr>
          <p:nvPr/>
        </p:nvCxnSpPr>
        <p:spPr>
          <a:xfrm>
            <a:off x="3732976" y="4239811"/>
            <a:ext cx="0" cy="252313"/>
          </a:xfrm>
          <a:prstGeom prst="line">
            <a:avLst/>
          </a:prstGeom>
          <a:ln w="38100" cap="rnd">
            <a:solidFill>
              <a:srgbClr val="37373A"/>
            </a:solidFill>
            <a:prstDash val="solid"/>
            <a:round/>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3" idx="3"/>
            <a:endCxn id="11" idx="1"/>
          </p:cNvCxnSpPr>
          <p:nvPr/>
        </p:nvCxnSpPr>
        <p:spPr>
          <a:xfrm>
            <a:off x="4812976" y="3780660"/>
            <a:ext cx="513040" cy="0"/>
          </a:xfrm>
          <a:prstGeom prst="line">
            <a:avLst/>
          </a:prstGeom>
          <a:ln w="38100" cap="rnd">
            <a:solidFill>
              <a:srgbClr val="37373A"/>
            </a:solidFill>
            <a:prstDash val="solid"/>
            <a:round/>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2" idx="2"/>
            <a:endCxn id="11" idx="0"/>
          </p:cNvCxnSpPr>
          <p:nvPr/>
        </p:nvCxnSpPr>
        <p:spPr>
          <a:xfrm>
            <a:off x="6394141" y="3085686"/>
            <a:ext cx="11875" cy="235822"/>
          </a:xfrm>
          <a:prstGeom prst="line">
            <a:avLst/>
          </a:prstGeom>
          <a:ln w="38100" cap="rnd">
            <a:solidFill>
              <a:srgbClr val="37373A"/>
            </a:solidFill>
            <a:prstDash val="solid"/>
            <a:round/>
          </a:ln>
        </p:spPr>
        <p:style>
          <a:lnRef idx="1">
            <a:schemeClr val="accent1"/>
          </a:lnRef>
          <a:fillRef idx="0">
            <a:schemeClr val="accent1"/>
          </a:fillRef>
          <a:effectRef idx="0">
            <a:schemeClr val="accent1"/>
          </a:effectRef>
          <a:fontRef idx="minor">
            <a:schemeClr val="tx1"/>
          </a:fontRef>
        </p:style>
      </p:cxnSp>
      <p:sp>
        <p:nvSpPr>
          <p:cNvPr id="12" name="Title 11"/>
          <p:cNvSpPr>
            <a:spLocks noGrp="1"/>
          </p:cNvSpPr>
          <p:nvPr>
            <p:ph type="title"/>
          </p:nvPr>
        </p:nvSpPr>
        <p:spPr>
          <a:xfrm>
            <a:off x="407368" y="326582"/>
            <a:ext cx="11377264" cy="332399"/>
          </a:xfrm>
        </p:spPr>
        <p:txBody>
          <a:bodyPr/>
          <a:lstStyle/>
          <a:p>
            <a:r>
              <a:rPr lang="en-GB" dirty="0"/>
              <a:t>Harrow Borough Based Partnership Governance Structure</a:t>
            </a:r>
          </a:p>
        </p:txBody>
      </p:sp>
      <p:sp>
        <p:nvSpPr>
          <p:cNvPr id="2" name="Rectangle 1"/>
          <p:cNvSpPr/>
          <p:nvPr/>
        </p:nvSpPr>
        <p:spPr>
          <a:xfrm>
            <a:off x="5314141" y="2365686"/>
            <a:ext cx="2160000" cy="720000"/>
          </a:xfrm>
          <a:prstGeom prst="rect">
            <a:avLst/>
          </a:prstGeom>
          <a:solidFill>
            <a:srgbClr val="7030A0"/>
          </a:solidFill>
          <a:ln w="38100" cap="rnd"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400" b="1" dirty="0">
                <a:solidFill>
                  <a:srgbClr val="FFFFFF"/>
                </a:solidFill>
              </a:rPr>
              <a:t>Harrow Joint Management Board</a:t>
            </a:r>
          </a:p>
        </p:txBody>
      </p:sp>
      <p:sp>
        <p:nvSpPr>
          <p:cNvPr id="3" name="Rectangle 2"/>
          <p:cNvSpPr/>
          <p:nvPr/>
        </p:nvSpPr>
        <p:spPr>
          <a:xfrm>
            <a:off x="3270701" y="1331390"/>
            <a:ext cx="2330247" cy="720000"/>
          </a:xfrm>
          <a:prstGeom prst="rect">
            <a:avLst/>
          </a:prstGeom>
          <a:solidFill>
            <a:schemeClr val="tx2"/>
          </a:solidFill>
          <a:ln w="38100" cap="rnd" cmpd="sng" algn="ctr">
            <a:solidFill>
              <a:srgbClr val="E71C5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rPr>
              <a:t>Provider Boards</a:t>
            </a:r>
          </a:p>
        </p:txBody>
      </p:sp>
      <p:sp>
        <p:nvSpPr>
          <p:cNvPr id="6" name="Rectangle 5"/>
          <p:cNvSpPr/>
          <p:nvPr/>
        </p:nvSpPr>
        <p:spPr>
          <a:xfrm>
            <a:off x="242186" y="5278185"/>
            <a:ext cx="3240000" cy="720000"/>
          </a:xfrm>
          <a:prstGeom prst="rect">
            <a:avLst/>
          </a:prstGeom>
          <a:solidFill>
            <a:schemeClr val="tx2"/>
          </a:solidFill>
          <a:ln w="38100" cap="rnd"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rPr>
              <a:t>Council Cabinet</a:t>
            </a:r>
          </a:p>
        </p:txBody>
      </p:sp>
      <p:sp>
        <p:nvSpPr>
          <p:cNvPr id="7" name="Rectangle 6"/>
          <p:cNvSpPr/>
          <p:nvPr/>
        </p:nvSpPr>
        <p:spPr>
          <a:xfrm>
            <a:off x="6773877" y="1307299"/>
            <a:ext cx="2178123" cy="720000"/>
          </a:xfrm>
          <a:prstGeom prst="rect">
            <a:avLst/>
          </a:prstGeom>
          <a:solidFill>
            <a:schemeClr val="tx2"/>
          </a:solidFill>
          <a:ln w="38100" cap="rnd" cmpd="sng" algn="ctr">
            <a:solidFill>
              <a:srgbClr val="E71C5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rPr>
              <a:t>ICS</a:t>
            </a:r>
          </a:p>
        </p:txBody>
      </p:sp>
      <p:sp>
        <p:nvSpPr>
          <p:cNvPr id="8" name="Rectangle 7"/>
          <p:cNvSpPr/>
          <p:nvPr/>
        </p:nvSpPr>
        <p:spPr>
          <a:xfrm>
            <a:off x="7962145" y="3321508"/>
            <a:ext cx="2160000" cy="918303"/>
          </a:xfrm>
          <a:prstGeom prst="rect">
            <a:avLst/>
          </a:prstGeom>
          <a:solidFill>
            <a:srgbClr val="7030A0"/>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400" dirty="0"/>
              <a:t>Harrow Health and Social Care Senate</a:t>
            </a:r>
          </a:p>
        </p:txBody>
      </p:sp>
      <p:sp>
        <p:nvSpPr>
          <p:cNvPr id="9" name="Rectangle 8"/>
          <p:cNvSpPr/>
          <p:nvPr/>
        </p:nvSpPr>
        <p:spPr>
          <a:xfrm>
            <a:off x="8952000" y="5128058"/>
            <a:ext cx="3240000" cy="720000"/>
          </a:xfrm>
          <a:prstGeom prst="rect">
            <a:avLst/>
          </a:prstGeom>
          <a:solidFill>
            <a:schemeClr val="tx2"/>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rPr>
              <a:t>Health Overview and Scrutiny Committee</a:t>
            </a:r>
          </a:p>
        </p:txBody>
      </p:sp>
      <p:sp>
        <p:nvSpPr>
          <p:cNvPr id="10" name="Rectangle 9"/>
          <p:cNvSpPr/>
          <p:nvPr/>
        </p:nvSpPr>
        <p:spPr>
          <a:xfrm>
            <a:off x="4710270" y="5792055"/>
            <a:ext cx="3240000" cy="720000"/>
          </a:xfrm>
          <a:prstGeom prst="rect">
            <a:avLst/>
          </a:prstGeom>
          <a:solidFill>
            <a:schemeClr val="tx2"/>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rPr>
              <a:t>Health and Wellbeing Board</a:t>
            </a:r>
          </a:p>
        </p:txBody>
      </p:sp>
      <p:sp>
        <p:nvSpPr>
          <p:cNvPr id="11" name="Rectangle 10"/>
          <p:cNvSpPr/>
          <p:nvPr/>
        </p:nvSpPr>
        <p:spPr>
          <a:xfrm>
            <a:off x="5326016" y="3321508"/>
            <a:ext cx="2160000" cy="918303"/>
          </a:xfrm>
          <a:prstGeom prst="rect">
            <a:avLst/>
          </a:prstGeom>
          <a:solidFill>
            <a:srgbClr val="7030A0"/>
          </a:solidFill>
          <a:ln w="38100" cap="rnd"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400" dirty="0">
                <a:solidFill>
                  <a:srgbClr val="FFFFFF"/>
                </a:solidFill>
              </a:rPr>
              <a:t>Harrow Health and Care Executive</a:t>
            </a:r>
          </a:p>
        </p:txBody>
      </p:sp>
      <p:sp>
        <p:nvSpPr>
          <p:cNvPr id="13" name="Rectangle 12"/>
          <p:cNvSpPr/>
          <p:nvPr/>
        </p:nvSpPr>
        <p:spPr>
          <a:xfrm>
            <a:off x="2652976" y="3321508"/>
            <a:ext cx="2160000" cy="918303"/>
          </a:xfrm>
          <a:prstGeom prst="rect">
            <a:avLst/>
          </a:prstGeom>
          <a:solidFill>
            <a:srgbClr val="7030A0"/>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400" dirty="0">
                <a:solidFill>
                  <a:srgbClr val="FFFFFF"/>
                </a:solidFill>
              </a:rPr>
              <a:t>Integration operational leads team</a:t>
            </a:r>
          </a:p>
        </p:txBody>
      </p:sp>
      <p:sp>
        <p:nvSpPr>
          <p:cNvPr id="18" name="Rectangle 17"/>
          <p:cNvSpPr/>
          <p:nvPr/>
        </p:nvSpPr>
        <p:spPr>
          <a:xfrm>
            <a:off x="5314141" y="4492124"/>
            <a:ext cx="2160000" cy="720000"/>
          </a:xfrm>
          <a:prstGeom prst="rect">
            <a:avLst/>
          </a:prstGeom>
          <a:solidFill>
            <a:srgbClr val="7030A0"/>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GB" sz="1400" dirty="0">
                <a:solidFill>
                  <a:srgbClr val="FFFFFF"/>
                </a:solidFill>
              </a:rPr>
              <a:t>Transformation workstreams</a:t>
            </a:r>
          </a:p>
          <a:p>
            <a:pPr marL="285750" indent="-285750" algn="ctr">
              <a:buFont typeface="Arial" panose="020B0604020202020204" pitchFamily="34" charset="0"/>
              <a:buChar char="•"/>
            </a:pPr>
            <a:endParaRPr lang="en-GB" sz="1400" dirty="0">
              <a:solidFill>
                <a:srgbClr val="FFFFFF"/>
              </a:solidFill>
            </a:endParaRPr>
          </a:p>
          <a:p>
            <a:pPr marL="285750" indent="-285750" algn="ctr">
              <a:buFont typeface="Arial" panose="020B0604020202020204" pitchFamily="34" charset="0"/>
              <a:buChar char="•"/>
            </a:pPr>
            <a:endParaRPr lang="en-GB" sz="1400" dirty="0">
              <a:solidFill>
                <a:srgbClr val="FFFFFF"/>
              </a:solidFill>
            </a:endParaRPr>
          </a:p>
        </p:txBody>
      </p:sp>
      <p:sp>
        <p:nvSpPr>
          <p:cNvPr id="19" name="Rectangle 18"/>
          <p:cNvSpPr/>
          <p:nvPr/>
        </p:nvSpPr>
        <p:spPr>
          <a:xfrm>
            <a:off x="2652976" y="4492124"/>
            <a:ext cx="2160000" cy="720000"/>
          </a:xfrm>
          <a:prstGeom prst="rect">
            <a:avLst/>
          </a:prstGeom>
          <a:solidFill>
            <a:srgbClr val="7030A0"/>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400" dirty="0">
                <a:solidFill>
                  <a:srgbClr val="FFFFFF"/>
                </a:solidFill>
              </a:rPr>
              <a:t>Neighbourhood integration function (x 5 PCNs)</a:t>
            </a:r>
          </a:p>
        </p:txBody>
      </p:sp>
      <p:sp>
        <p:nvSpPr>
          <p:cNvPr id="84" name="Rectangle 83"/>
          <p:cNvSpPr/>
          <p:nvPr/>
        </p:nvSpPr>
        <p:spPr>
          <a:xfrm>
            <a:off x="11158693" y="73483"/>
            <a:ext cx="826479" cy="395963"/>
          </a:xfrm>
          <a:prstGeom prst="rect">
            <a:avLst/>
          </a:prstGeom>
          <a:solidFill>
            <a:schemeClr val="tx2"/>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200" dirty="0">
                <a:solidFill>
                  <a:srgbClr val="FFFFFF"/>
                </a:solidFill>
              </a:rPr>
              <a:t>Statutory Body</a:t>
            </a:r>
          </a:p>
        </p:txBody>
      </p:sp>
      <p:sp>
        <p:nvSpPr>
          <p:cNvPr id="31" name="Rectangle 30"/>
          <p:cNvSpPr/>
          <p:nvPr/>
        </p:nvSpPr>
        <p:spPr>
          <a:xfrm>
            <a:off x="9738096" y="1759419"/>
            <a:ext cx="2343117" cy="720000"/>
          </a:xfrm>
          <a:prstGeom prst="rect">
            <a:avLst/>
          </a:prstGeom>
          <a:solidFill>
            <a:srgbClr val="FFC000"/>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rPr>
              <a:t>Citizen advisors</a:t>
            </a:r>
          </a:p>
        </p:txBody>
      </p:sp>
      <p:sp>
        <p:nvSpPr>
          <p:cNvPr id="32" name="Left-Right Arrow 31"/>
          <p:cNvSpPr/>
          <p:nvPr/>
        </p:nvSpPr>
        <p:spPr>
          <a:xfrm rot="18809708">
            <a:off x="1684839" y="4618075"/>
            <a:ext cx="889939" cy="454469"/>
          </a:xfrm>
          <a:prstGeom prst="leftRightArrow">
            <a:avLst/>
          </a:prstGeom>
          <a:solidFill>
            <a:schemeClr val="accent6">
              <a:lumMod val="75000"/>
            </a:schemeClr>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err="1">
              <a:solidFill>
                <a:srgbClr val="FFFFFF"/>
              </a:solidFill>
            </a:endParaRPr>
          </a:p>
        </p:txBody>
      </p:sp>
      <p:sp>
        <p:nvSpPr>
          <p:cNvPr id="33" name="Left-Right Arrow 32"/>
          <p:cNvSpPr/>
          <p:nvPr/>
        </p:nvSpPr>
        <p:spPr>
          <a:xfrm rot="19125154">
            <a:off x="8979683" y="2602675"/>
            <a:ext cx="889939" cy="454469"/>
          </a:xfrm>
          <a:prstGeom prst="leftRightArrow">
            <a:avLst/>
          </a:prstGeom>
          <a:solidFill>
            <a:schemeClr val="accent6">
              <a:lumMod val="75000"/>
            </a:schemeClr>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err="1">
              <a:solidFill>
                <a:srgbClr val="FFFFFF"/>
              </a:solidFill>
            </a:endParaRPr>
          </a:p>
        </p:txBody>
      </p:sp>
      <p:sp>
        <p:nvSpPr>
          <p:cNvPr id="36" name="Left-Right Arrow 35"/>
          <p:cNvSpPr/>
          <p:nvPr/>
        </p:nvSpPr>
        <p:spPr>
          <a:xfrm rot="12904350">
            <a:off x="9873941" y="4506812"/>
            <a:ext cx="889939" cy="454469"/>
          </a:xfrm>
          <a:prstGeom prst="leftRightArrow">
            <a:avLst/>
          </a:prstGeom>
          <a:solidFill>
            <a:schemeClr val="accent6">
              <a:lumMod val="75000"/>
            </a:schemeClr>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err="1">
              <a:solidFill>
                <a:srgbClr val="FFFFFF"/>
              </a:solidFill>
            </a:endParaRPr>
          </a:p>
        </p:txBody>
      </p:sp>
      <p:sp>
        <p:nvSpPr>
          <p:cNvPr id="38" name="Left-Right Arrow 37"/>
          <p:cNvSpPr/>
          <p:nvPr/>
        </p:nvSpPr>
        <p:spPr>
          <a:xfrm rot="16200000">
            <a:off x="7457796" y="2093054"/>
            <a:ext cx="577133" cy="407816"/>
          </a:xfrm>
          <a:prstGeom prst="leftRightArrow">
            <a:avLst/>
          </a:prstGeom>
          <a:solidFill>
            <a:schemeClr val="accent6">
              <a:lumMod val="75000"/>
            </a:schemeClr>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err="1">
              <a:solidFill>
                <a:srgbClr val="FFFFFF"/>
              </a:solidFill>
            </a:endParaRPr>
          </a:p>
        </p:txBody>
      </p:sp>
      <p:sp>
        <p:nvSpPr>
          <p:cNvPr id="39" name="Left-Right Arrow 38"/>
          <p:cNvSpPr/>
          <p:nvPr/>
        </p:nvSpPr>
        <p:spPr>
          <a:xfrm rot="16200000">
            <a:off x="6123207" y="5352535"/>
            <a:ext cx="577133" cy="407816"/>
          </a:xfrm>
          <a:prstGeom prst="leftRightArrow">
            <a:avLst/>
          </a:prstGeom>
          <a:solidFill>
            <a:schemeClr val="accent6">
              <a:lumMod val="75000"/>
            </a:schemeClr>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err="1">
              <a:solidFill>
                <a:srgbClr val="FFFFFF"/>
              </a:solidFill>
            </a:endParaRPr>
          </a:p>
        </p:txBody>
      </p:sp>
      <p:cxnSp>
        <p:nvCxnSpPr>
          <p:cNvPr id="40" name="Straight Connector 39"/>
          <p:cNvCxnSpPr>
            <a:endCxn id="8" idx="2"/>
          </p:cNvCxnSpPr>
          <p:nvPr/>
        </p:nvCxnSpPr>
        <p:spPr>
          <a:xfrm flipV="1">
            <a:off x="7474141" y="4239811"/>
            <a:ext cx="1568004" cy="252313"/>
          </a:xfrm>
          <a:prstGeom prst="line">
            <a:avLst/>
          </a:prstGeom>
          <a:ln w="38100" cap="rnd">
            <a:solidFill>
              <a:srgbClr val="37373A"/>
            </a:solidFill>
            <a:prstDash val="solid"/>
            <a:round/>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242186" y="1790163"/>
            <a:ext cx="2517993" cy="720000"/>
          </a:xfrm>
          <a:prstGeom prst="rect">
            <a:avLst/>
          </a:prstGeom>
          <a:solidFill>
            <a:srgbClr val="FFC000"/>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rPr>
              <a:t>Staff advisors</a:t>
            </a:r>
          </a:p>
        </p:txBody>
      </p:sp>
      <p:sp>
        <p:nvSpPr>
          <p:cNvPr id="14" name="Left-Right Arrow 13"/>
          <p:cNvSpPr/>
          <p:nvPr/>
        </p:nvSpPr>
        <p:spPr>
          <a:xfrm rot="2798341">
            <a:off x="2604507" y="2649480"/>
            <a:ext cx="889939" cy="454469"/>
          </a:xfrm>
          <a:prstGeom prst="leftRightArrow">
            <a:avLst/>
          </a:prstGeom>
          <a:solidFill>
            <a:schemeClr val="accent6">
              <a:lumMod val="75000"/>
            </a:schemeClr>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err="1">
              <a:solidFill>
                <a:srgbClr val="FFFFFF"/>
              </a:solidFill>
            </a:endParaRPr>
          </a:p>
        </p:txBody>
      </p:sp>
      <p:sp>
        <p:nvSpPr>
          <p:cNvPr id="28" name="Left-Right Arrow 27"/>
          <p:cNvSpPr/>
          <p:nvPr/>
        </p:nvSpPr>
        <p:spPr>
          <a:xfrm rot="16200000">
            <a:off x="4512535" y="2154167"/>
            <a:ext cx="577133" cy="407816"/>
          </a:xfrm>
          <a:prstGeom prst="leftRightArrow">
            <a:avLst/>
          </a:prstGeom>
          <a:solidFill>
            <a:schemeClr val="accent6">
              <a:lumMod val="75000"/>
            </a:schemeClr>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err="1">
              <a:solidFill>
                <a:srgbClr val="FFFFFF"/>
              </a:solidFill>
            </a:endParaRPr>
          </a:p>
        </p:txBody>
      </p:sp>
      <p:sp>
        <p:nvSpPr>
          <p:cNvPr id="29" name="Rectangle 28"/>
          <p:cNvSpPr/>
          <p:nvPr/>
        </p:nvSpPr>
        <p:spPr>
          <a:xfrm>
            <a:off x="9988354" y="84906"/>
            <a:ext cx="964815" cy="407066"/>
          </a:xfrm>
          <a:prstGeom prst="rect">
            <a:avLst/>
          </a:prstGeom>
          <a:noFill/>
          <a:ln w="38100" cap="rnd" cmpd="sng" algn="ctr">
            <a:solidFill>
              <a:srgbClr val="E71C5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200" dirty="0">
                <a:solidFill>
                  <a:srgbClr val="FFFFFF"/>
                </a:solidFill>
              </a:rPr>
              <a:t>Decision making </a:t>
            </a:r>
          </a:p>
        </p:txBody>
      </p:sp>
      <p:cxnSp>
        <p:nvCxnSpPr>
          <p:cNvPr id="35" name="Straight Connector 34"/>
          <p:cNvCxnSpPr>
            <a:stCxn id="11" idx="2"/>
            <a:endCxn id="18" idx="0"/>
          </p:cNvCxnSpPr>
          <p:nvPr/>
        </p:nvCxnSpPr>
        <p:spPr>
          <a:xfrm flipH="1">
            <a:off x="6394141" y="4239811"/>
            <a:ext cx="11875" cy="252313"/>
          </a:xfrm>
          <a:prstGeom prst="line">
            <a:avLst/>
          </a:prstGeom>
          <a:ln w="38100" cap="rnd">
            <a:solidFill>
              <a:srgbClr val="37373A"/>
            </a:solidFill>
            <a:prstDash val="solid"/>
            <a:round/>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486016" y="3794862"/>
            <a:ext cx="513040" cy="0"/>
          </a:xfrm>
          <a:prstGeom prst="line">
            <a:avLst/>
          </a:prstGeom>
          <a:ln w="38100" cap="rnd">
            <a:solidFill>
              <a:srgbClr val="37373A"/>
            </a:solidFill>
            <a:prstDash val="solid"/>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5725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7368" y="326582"/>
            <a:ext cx="11377264" cy="332399"/>
          </a:xfrm>
        </p:spPr>
        <p:txBody>
          <a:bodyPr/>
          <a:lstStyle/>
          <a:p>
            <a:r>
              <a:rPr lang="en-GB" dirty="0"/>
              <a:t>Decision-making Structure in the Harrow ICP</a:t>
            </a:r>
          </a:p>
        </p:txBody>
      </p:sp>
      <p:sp>
        <p:nvSpPr>
          <p:cNvPr id="2" name="Rectangle 1"/>
          <p:cNvSpPr/>
          <p:nvPr/>
        </p:nvSpPr>
        <p:spPr>
          <a:xfrm>
            <a:off x="2948688" y="3692795"/>
            <a:ext cx="6068291" cy="720000"/>
          </a:xfrm>
          <a:prstGeom prst="rect">
            <a:avLst/>
          </a:prstGeom>
          <a:solidFill>
            <a:srgbClr val="7030A0"/>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400" b="1" dirty="0">
                <a:solidFill>
                  <a:srgbClr val="FFFFFF"/>
                </a:solidFill>
              </a:rPr>
              <a:t>Harrow Joint Management Board</a:t>
            </a:r>
          </a:p>
        </p:txBody>
      </p:sp>
      <p:sp>
        <p:nvSpPr>
          <p:cNvPr id="3" name="Rectangle 2"/>
          <p:cNvSpPr/>
          <p:nvPr/>
        </p:nvSpPr>
        <p:spPr>
          <a:xfrm>
            <a:off x="1881909" y="1948960"/>
            <a:ext cx="1440000" cy="720000"/>
          </a:xfrm>
          <a:prstGeom prst="rect">
            <a:avLst/>
          </a:prstGeom>
          <a:solidFill>
            <a:schemeClr val="tx2"/>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dirty="0">
                <a:solidFill>
                  <a:srgbClr val="FFFFFF"/>
                </a:solidFill>
              </a:rPr>
              <a:t>Provider Boards</a:t>
            </a:r>
          </a:p>
        </p:txBody>
      </p:sp>
      <p:sp>
        <p:nvSpPr>
          <p:cNvPr id="6" name="Rectangle 5"/>
          <p:cNvSpPr/>
          <p:nvPr/>
        </p:nvSpPr>
        <p:spPr>
          <a:xfrm>
            <a:off x="150910" y="1948960"/>
            <a:ext cx="1440000" cy="720000"/>
          </a:xfrm>
          <a:prstGeom prst="rect">
            <a:avLst/>
          </a:prstGeom>
          <a:solidFill>
            <a:schemeClr val="tx2"/>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dirty="0">
                <a:solidFill>
                  <a:srgbClr val="FFFFFF"/>
                </a:solidFill>
              </a:rPr>
              <a:t>Local Authority</a:t>
            </a:r>
          </a:p>
        </p:txBody>
      </p:sp>
      <p:sp>
        <p:nvSpPr>
          <p:cNvPr id="7" name="Rectangle 6"/>
          <p:cNvSpPr/>
          <p:nvPr/>
        </p:nvSpPr>
        <p:spPr>
          <a:xfrm>
            <a:off x="3612908" y="1948960"/>
            <a:ext cx="1440000" cy="720000"/>
          </a:xfrm>
          <a:prstGeom prst="rect">
            <a:avLst/>
          </a:prstGeom>
          <a:solidFill>
            <a:schemeClr val="tx2"/>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dirty="0">
                <a:solidFill>
                  <a:srgbClr val="FFFFFF"/>
                </a:solidFill>
              </a:rPr>
              <a:t>ICS</a:t>
            </a:r>
          </a:p>
        </p:txBody>
      </p:sp>
      <p:sp>
        <p:nvSpPr>
          <p:cNvPr id="11" name="Rectangle 10"/>
          <p:cNvSpPr/>
          <p:nvPr/>
        </p:nvSpPr>
        <p:spPr>
          <a:xfrm>
            <a:off x="2948687" y="5230510"/>
            <a:ext cx="6068291" cy="720000"/>
          </a:xfrm>
          <a:prstGeom prst="rect">
            <a:avLst/>
          </a:prstGeom>
          <a:solidFill>
            <a:srgbClr val="7030A0"/>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400" b="1" dirty="0">
                <a:solidFill>
                  <a:srgbClr val="FFFFFF"/>
                </a:solidFill>
              </a:rPr>
              <a:t>Harrow Health and Care Executive</a:t>
            </a:r>
          </a:p>
        </p:txBody>
      </p:sp>
      <p:sp>
        <p:nvSpPr>
          <p:cNvPr id="38" name="Left-Right Arrow 37"/>
          <p:cNvSpPr/>
          <p:nvPr/>
        </p:nvSpPr>
        <p:spPr>
          <a:xfrm rot="16200000">
            <a:off x="7337662" y="1974387"/>
            <a:ext cx="577133" cy="407816"/>
          </a:xfrm>
          <a:prstGeom prst="leftRightArrow">
            <a:avLst/>
          </a:prstGeom>
          <a:solidFill>
            <a:schemeClr val="accent6">
              <a:lumMod val="75000"/>
            </a:schemeClr>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err="1">
              <a:solidFill>
                <a:srgbClr val="FFFFFF"/>
              </a:solidFill>
            </a:endParaRPr>
          </a:p>
        </p:txBody>
      </p:sp>
      <p:sp>
        <p:nvSpPr>
          <p:cNvPr id="29" name="Rectangle 28"/>
          <p:cNvSpPr/>
          <p:nvPr/>
        </p:nvSpPr>
        <p:spPr>
          <a:xfrm>
            <a:off x="7074906" y="1948960"/>
            <a:ext cx="1440000" cy="720000"/>
          </a:xfrm>
          <a:prstGeom prst="rect">
            <a:avLst/>
          </a:prstGeom>
          <a:solidFill>
            <a:schemeClr val="tx2"/>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dirty="0">
                <a:solidFill>
                  <a:srgbClr val="FFFFFF"/>
                </a:solidFill>
              </a:rPr>
              <a:t>Harrow Community Action</a:t>
            </a:r>
          </a:p>
        </p:txBody>
      </p:sp>
      <p:sp>
        <p:nvSpPr>
          <p:cNvPr id="30" name="Rectangle 29"/>
          <p:cNvSpPr/>
          <p:nvPr/>
        </p:nvSpPr>
        <p:spPr>
          <a:xfrm>
            <a:off x="5343907" y="1948960"/>
            <a:ext cx="1440000" cy="720000"/>
          </a:xfrm>
          <a:prstGeom prst="rect">
            <a:avLst/>
          </a:prstGeom>
          <a:solidFill>
            <a:schemeClr val="tx2"/>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dirty="0">
                <a:solidFill>
                  <a:srgbClr val="FFFFFF"/>
                </a:solidFill>
              </a:rPr>
              <a:t>Primary Care Networks</a:t>
            </a:r>
          </a:p>
        </p:txBody>
      </p:sp>
      <p:sp>
        <p:nvSpPr>
          <p:cNvPr id="34" name="Rectangle 33"/>
          <p:cNvSpPr/>
          <p:nvPr/>
        </p:nvSpPr>
        <p:spPr>
          <a:xfrm>
            <a:off x="8805905" y="1948960"/>
            <a:ext cx="1440000" cy="720000"/>
          </a:xfrm>
          <a:prstGeom prst="rect">
            <a:avLst/>
          </a:prstGeom>
          <a:solidFill>
            <a:schemeClr val="tx2"/>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dirty="0">
                <a:solidFill>
                  <a:srgbClr val="FFFFFF"/>
                </a:solidFill>
              </a:rPr>
              <a:t>St Luke’s Hospice</a:t>
            </a:r>
          </a:p>
        </p:txBody>
      </p:sp>
      <p:sp>
        <p:nvSpPr>
          <p:cNvPr id="35" name="Rectangle 34"/>
          <p:cNvSpPr/>
          <p:nvPr/>
        </p:nvSpPr>
        <p:spPr>
          <a:xfrm>
            <a:off x="10536904" y="1948960"/>
            <a:ext cx="1440000" cy="720000"/>
          </a:xfrm>
          <a:prstGeom prst="rect">
            <a:avLst/>
          </a:prstGeom>
          <a:solidFill>
            <a:schemeClr val="tx2"/>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dirty="0">
                <a:solidFill>
                  <a:srgbClr val="FFFFFF"/>
                </a:solidFill>
              </a:rPr>
              <a:t>Harrow Health CIC</a:t>
            </a:r>
          </a:p>
        </p:txBody>
      </p:sp>
      <p:sp>
        <p:nvSpPr>
          <p:cNvPr id="12" name="Rectangle 11"/>
          <p:cNvSpPr/>
          <p:nvPr/>
        </p:nvSpPr>
        <p:spPr>
          <a:xfrm>
            <a:off x="45522" y="1319110"/>
            <a:ext cx="12100956" cy="1698172"/>
          </a:xfrm>
          <a:prstGeom prst="rect">
            <a:avLst/>
          </a:prstGeom>
          <a:noFill/>
          <a:ln w="9525" cap="rnd" cmpd="sng" algn="ctr">
            <a:solidFill>
              <a:schemeClr val="tx2"/>
            </a:solidFill>
            <a:prstDash val="sysDash"/>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b="1" dirty="0" err="1">
              <a:solidFill>
                <a:srgbClr val="FFFFFF"/>
              </a:solidFill>
            </a:endParaRPr>
          </a:p>
        </p:txBody>
      </p:sp>
      <p:sp>
        <p:nvSpPr>
          <p:cNvPr id="15" name="TextBox 14"/>
          <p:cNvSpPr txBox="1"/>
          <p:nvPr/>
        </p:nvSpPr>
        <p:spPr>
          <a:xfrm>
            <a:off x="407368" y="1347849"/>
            <a:ext cx="11569536" cy="40376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000000"/>
                </a:solidFill>
              </a:rPr>
              <a:t>Sovereign Organisational Governance and Decision Making</a:t>
            </a:r>
          </a:p>
        </p:txBody>
      </p:sp>
      <p:sp>
        <p:nvSpPr>
          <p:cNvPr id="16" name="Down Arrow 15"/>
          <p:cNvSpPr/>
          <p:nvPr/>
        </p:nvSpPr>
        <p:spPr>
          <a:xfrm>
            <a:off x="5498286" y="3034145"/>
            <a:ext cx="929872" cy="593766"/>
          </a:xfrm>
          <a:prstGeom prst="downArrow">
            <a:avLst/>
          </a:prstGeom>
          <a:solidFill>
            <a:schemeClr val="tx2"/>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err="1">
              <a:solidFill>
                <a:srgbClr val="FFFFFF"/>
              </a:solidFill>
            </a:endParaRPr>
          </a:p>
        </p:txBody>
      </p:sp>
      <p:sp>
        <p:nvSpPr>
          <p:cNvPr id="41" name="Down Arrow 40"/>
          <p:cNvSpPr/>
          <p:nvPr/>
        </p:nvSpPr>
        <p:spPr>
          <a:xfrm>
            <a:off x="5498286" y="4593009"/>
            <a:ext cx="929872" cy="593766"/>
          </a:xfrm>
          <a:prstGeom prst="downArrow">
            <a:avLst/>
          </a:prstGeom>
          <a:solidFill>
            <a:schemeClr val="tx2"/>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err="1">
              <a:solidFill>
                <a:srgbClr val="FFFFFF"/>
              </a:solidFill>
            </a:endParaRPr>
          </a:p>
        </p:txBody>
      </p:sp>
      <p:cxnSp>
        <p:nvCxnSpPr>
          <p:cNvPr id="21" name="Straight Connector 20"/>
          <p:cNvCxnSpPr/>
          <p:nvPr/>
        </p:nvCxnSpPr>
        <p:spPr>
          <a:xfrm>
            <a:off x="6653789" y="3331028"/>
            <a:ext cx="2719449" cy="0"/>
          </a:xfrm>
          <a:prstGeom prst="line">
            <a:avLst/>
          </a:prstGeom>
          <a:ln w="57150" cap="rnd">
            <a:solidFill>
              <a:srgbClr val="9A9A9A"/>
            </a:solidFill>
            <a:prstDash val="solid"/>
            <a:round/>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653789" y="4889892"/>
            <a:ext cx="2719449" cy="0"/>
          </a:xfrm>
          <a:prstGeom prst="line">
            <a:avLst/>
          </a:prstGeom>
          <a:ln w="57150" cap="rnd">
            <a:solidFill>
              <a:srgbClr val="9A9A9A"/>
            </a:solidFill>
            <a:prstDash val="solid"/>
            <a:round/>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9598868" y="3022270"/>
            <a:ext cx="2378035" cy="831273"/>
          </a:xfrm>
          <a:prstGeom prst="rect">
            <a:avLst/>
          </a:prstGeom>
          <a:solidFill>
            <a:schemeClr val="tx2"/>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200" dirty="0">
                <a:solidFill>
                  <a:srgbClr val="FFFFFF"/>
                </a:solidFill>
              </a:rPr>
              <a:t>Agreed level of delegated responsibility (to be defined in Terms of Reference)</a:t>
            </a:r>
          </a:p>
        </p:txBody>
      </p:sp>
      <p:sp>
        <p:nvSpPr>
          <p:cNvPr id="44" name="Rectangle 43"/>
          <p:cNvSpPr/>
          <p:nvPr/>
        </p:nvSpPr>
        <p:spPr>
          <a:xfrm>
            <a:off x="9598867" y="4481035"/>
            <a:ext cx="2378035" cy="831273"/>
          </a:xfrm>
          <a:prstGeom prst="rect">
            <a:avLst/>
          </a:prstGeom>
          <a:solidFill>
            <a:schemeClr val="tx2"/>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200" dirty="0">
                <a:solidFill>
                  <a:srgbClr val="FFFFFF"/>
                </a:solidFill>
              </a:rPr>
              <a:t>Agreed level of delegated responsibility (to be defined in Terms of Reference)</a:t>
            </a:r>
          </a:p>
        </p:txBody>
      </p:sp>
    </p:spTree>
    <p:extLst>
      <p:ext uri="{BB962C8B-B14F-4D97-AF65-F5344CB8AC3E}">
        <p14:creationId xmlns:p14="http://schemas.microsoft.com/office/powerpoint/2010/main" val="1857251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4125B5B-90B6-4D3E-80C6-DF7672D467F0}"/>
              </a:ext>
            </a:extLst>
          </p:cNvPr>
          <p:cNvSpPr>
            <a:spLocks noGrp="1"/>
          </p:cNvSpPr>
          <p:nvPr>
            <p:ph type="sldNum" sz="quarter" idx="12"/>
          </p:nvPr>
        </p:nvSpPr>
        <p:spPr/>
        <p:txBody>
          <a:bodyPr/>
          <a:lstStyle/>
          <a:p>
            <a:fld id="{E76F84FA-B8EB-462F-97BA-032CB76B4E3A}" type="slidenum">
              <a:rPr lang="en-GB" smtClean="0"/>
              <a:t>13</a:t>
            </a:fld>
            <a:endParaRPr lang="en-GB"/>
          </a:p>
        </p:txBody>
      </p:sp>
      <p:sp>
        <p:nvSpPr>
          <p:cNvPr id="4" name="Title 3">
            <a:extLst>
              <a:ext uri="{FF2B5EF4-FFF2-40B4-BE49-F238E27FC236}">
                <a16:creationId xmlns:a16="http://schemas.microsoft.com/office/drawing/2014/main" id="{BAE88A74-81F2-4DCC-9657-014DAD824785}"/>
              </a:ext>
            </a:extLst>
          </p:cNvPr>
          <p:cNvSpPr>
            <a:spLocks noGrp="1"/>
          </p:cNvSpPr>
          <p:nvPr>
            <p:ph type="title"/>
          </p:nvPr>
        </p:nvSpPr>
        <p:spPr/>
        <p:txBody>
          <a:bodyPr>
            <a:noAutofit/>
          </a:bodyPr>
          <a:lstStyle/>
          <a:p>
            <a:r>
              <a:rPr lang="en-GB" sz="4000" dirty="0"/>
              <a:t>Our mission</a:t>
            </a:r>
          </a:p>
        </p:txBody>
      </p:sp>
      <p:sp>
        <p:nvSpPr>
          <p:cNvPr id="2" name="Rectangle 1">
            <a:extLst>
              <a:ext uri="{FF2B5EF4-FFF2-40B4-BE49-F238E27FC236}">
                <a16:creationId xmlns:a16="http://schemas.microsoft.com/office/drawing/2014/main" id="{FF4C45B5-DABB-43DB-AD5E-F701570F1EB8}"/>
              </a:ext>
            </a:extLst>
          </p:cNvPr>
          <p:cNvSpPr/>
          <p:nvPr/>
        </p:nvSpPr>
        <p:spPr>
          <a:xfrm>
            <a:off x="551384" y="1556792"/>
            <a:ext cx="11377264" cy="4176464"/>
          </a:xfrm>
          <a:prstGeom prst="rect">
            <a:avLst/>
          </a:prstGeom>
          <a:solidFill>
            <a:srgbClr val="D5FFFE"/>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dirty="0">
              <a:solidFill>
                <a:schemeClr val="tx1"/>
              </a:solidFill>
              <a:latin typeface="Arial" panose="020B0604020202020204" pitchFamily="34" charset="0"/>
              <a:cs typeface="Arial" panose="020B0604020202020204" pitchFamily="34" charset="0"/>
            </a:endParaRPr>
          </a:p>
          <a:p>
            <a:pPr algn="ctr"/>
            <a:endParaRPr lang="en-GB" dirty="0">
              <a:solidFill>
                <a:schemeClr val="tx1"/>
              </a:solidFill>
              <a:latin typeface="Arial" panose="020B0604020202020204" pitchFamily="34" charset="0"/>
              <a:cs typeface="Arial" panose="020B0604020202020204" pitchFamily="34" charset="0"/>
            </a:endParaRPr>
          </a:p>
          <a:p>
            <a:pPr algn="ctr"/>
            <a:endParaRPr lang="en-GB" dirty="0">
              <a:solidFill>
                <a:schemeClr val="tx1"/>
              </a:solidFill>
              <a:latin typeface="Arial" panose="020B0604020202020204" pitchFamily="34" charset="0"/>
              <a:cs typeface="Arial" panose="020B0604020202020204" pitchFamily="34" charset="0"/>
            </a:endParaRPr>
          </a:p>
          <a:p>
            <a:pPr algn="ctr"/>
            <a:endParaRPr lang="en-GB" dirty="0">
              <a:solidFill>
                <a:schemeClr val="tx1"/>
              </a:solidFill>
              <a:latin typeface="Arial" panose="020B0604020202020204" pitchFamily="34" charset="0"/>
              <a:cs typeface="Arial" panose="020B0604020202020204" pitchFamily="34" charset="0"/>
            </a:endParaRPr>
          </a:p>
          <a:p>
            <a:pPr algn="ctr"/>
            <a:r>
              <a:rPr lang="en-GB" sz="4000" dirty="0">
                <a:solidFill>
                  <a:schemeClr val="tx1"/>
                </a:solidFill>
                <a:latin typeface="Arial" panose="020B0604020202020204" pitchFamily="34" charset="0"/>
                <a:cs typeface="Arial" panose="020B0604020202020204" pitchFamily="34" charset="0"/>
              </a:rPr>
              <a:t>Working with children, families and communities in Harrow to support better care and healthier lives</a:t>
            </a:r>
          </a:p>
        </p:txBody>
      </p:sp>
    </p:spTree>
    <p:extLst>
      <p:ext uri="{BB962C8B-B14F-4D97-AF65-F5344CB8AC3E}">
        <p14:creationId xmlns:p14="http://schemas.microsoft.com/office/powerpoint/2010/main" val="1949436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FA654D0-AF9A-4A15-9A3E-83D3174F11FA}"/>
              </a:ext>
            </a:extLst>
          </p:cNvPr>
          <p:cNvSpPr>
            <a:spLocks noGrp="1"/>
          </p:cNvSpPr>
          <p:nvPr>
            <p:ph type="sldNum" sz="quarter" idx="12"/>
          </p:nvPr>
        </p:nvSpPr>
        <p:spPr/>
        <p:txBody>
          <a:bodyPr/>
          <a:lstStyle/>
          <a:p>
            <a:fld id="{E76F84FA-B8EB-462F-97BA-032CB76B4E3A}" type="slidenum">
              <a:rPr lang="en-GB" smtClean="0"/>
              <a:t>14</a:t>
            </a:fld>
            <a:endParaRPr lang="en-GB" dirty="0"/>
          </a:p>
        </p:txBody>
      </p:sp>
      <p:sp>
        <p:nvSpPr>
          <p:cNvPr id="4" name="Title 3">
            <a:extLst>
              <a:ext uri="{FF2B5EF4-FFF2-40B4-BE49-F238E27FC236}">
                <a16:creationId xmlns:a16="http://schemas.microsoft.com/office/drawing/2014/main" id="{AC0E9DC6-1A34-46E3-A3C3-BDAE3EDDB4E2}"/>
              </a:ext>
            </a:extLst>
          </p:cNvPr>
          <p:cNvSpPr>
            <a:spLocks noGrp="1"/>
          </p:cNvSpPr>
          <p:nvPr>
            <p:ph type="title"/>
          </p:nvPr>
        </p:nvSpPr>
        <p:spPr>
          <a:xfrm>
            <a:off x="119336" y="333768"/>
            <a:ext cx="11377264" cy="543595"/>
          </a:xfrm>
        </p:spPr>
        <p:txBody>
          <a:bodyPr>
            <a:noAutofit/>
          </a:bodyPr>
          <a:lstStyle/>
          <a:p>
            <a:r>
              <a:rPr lang="en-GB" sz="4000" dirty="0"/>
              <a:t>Delivery framework and partnership priorities</a:t>
            </a:r>
          </a:p>
        </p:txBody>
      </p:sp>
      <p:pic>
        <p:nvPicPr>
          <p:cNvPr id="7" name="Picture 6">
            <a:extLst>
              <a:ext uri="{FF2B5EF4-FFF2-40B4-BE49-F238E27FC236}">
                <a16:creationId xmlns:a16="http://schemas.microsoft.com/office/drawing/2014/main" id="{CF4E49E5-307B-407F-8BDF-55DEF0BEBBBA}"/>
              </a:ext>
            </a:extLst>
          </p:cNvPr>
          <p:cNvPicPr>
            <a:picLocks noChangeAspect="1"/>
          </p:cNvPicPr>
          <p:nvPr/>
        </p:nvPicPr>
        <p:blipFill>
          <a:blip r:embed="rId2"/>
          <a:stretch>
            <a:fillRect/>
          </a:stretch>
        </p:blipFill>
        <p:spPr>
          <a:xfrm>
            <a:off x="1108710" y="1215249"/>
            <a:ext cx="9974580" cy="4919472"/>
          </a:xfrm>
          <a:prstGeom prst="rect">
            <a:avLst/>
          </a:prstGeom>
        </p:spPr>
      </p:pic>
    </p:spTree>
    <p:extLst>
      <p:ext uri="{BB962C8B-B14F-4D97-AF65-F5344CB8AC3E}">
        <p14:creationId xmlns:p14="http://schemas.microsoft.com/office/powerpoint/2010/main" val="1864856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884C016-9952-4981-A8FE-2463DD8B8C1C}"/>
              </a:ext>
            </a:extLst>
          </p:cNvPr>
          <p:cNvSpPr>
            <a:spLocks noGrp="1"/>
          </p:cNvSpPr>
          <p:nvPr>
            <p:ph type="sldNum" sz="quarter" idx="12"/>
          </p:nvPr>
        </p:nvSpPr>
        <p:spPr/>
        <p:txBody>
          <a:bodyPr/>
          <a:lstStyle/>
          <a:p>
            <a:fld id="{E76F84FA-B8EB-462F-97BA-032CB76B4E3A}" type="slidenum">
              <a:rPr lang="en-GB" smtClean="0"/>
              <a:t>2</a:t>
            </a:fld>
            <a:endParaRPr lang="en-GB"/>
          </a:p>
        </p:txBody>
      </p:sp>
      <p:sp>
        <p:nvSpPr>
          <p:cNvPr id="3" name="Title 2">
            <a:extLst>
              <a:ext uri="{FF2B5EF4-FFF2-40B4-BE49-F238E27FC236}">
                <a16:creationId xmlns:a16="http://schemas.microsoft.com/office/drawing/2014/main" id="{9DA1C1E5-4E8A-42CC-9F6C-8F1DE2F44ADA}"/>
              </a:ext>
            </a:extLst>
          </p:cNvPr>
          <p:cNvSpPr>
            <a:spLocks noGrp="1"/>
          </p:cNvSpPr>
          <p:nvPr>
            <p:ph type="title"/>
          </p:nvPr>
        </p:nvSpPr>
        <p:spPr/>
        <p:txBody>
          <a:bodyPr/>
          <a:lstStyle/>
          <a:p>
            <a:r>
              <a:rPr lang="en-GB" dirty="0"/>
              <a:t>National position</a:t>
            </a:r>
          </a:p>
        </p:txBody>
      </p:sp>
    </p:spTree>
    <p:extLst>
      <p:ext uri="{BB962C8B-B14F-4D97-AF65-F5344CB8AC3E}">
        <p14:creationId xmlns:p14="http://schemas.microsoft.com/office/powerpoint/2010/main" val="2699562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C32B068-68E7-41E4-981E-F4532A68905B}"/>
              </a:ext>
            </a:extLst>
          </p:cNvPr>
          <p:cNvSpPr>
            <a:spLocks noGrp="1"/>
          </p:cNvSpPr>
          <p:nvPr>
            <p:ph idx="1"/>
          </p:nvPr>
        </p:nvSpPr>
        <p:spPr>
          <a:xfrm>
            <a:off x="6600056" y="1268760"/>
            <a:ext cx="5184576" cy="4608512"/>
          </a:xfrm>
        </p:spPr>
        <p:txBody>
          <a:bodyPr>
            <a:noAutofit/>
          </a:bodyPr>
          <a:lstStyle/>
          <a:p>
            <a:pPr marL="0" indent="0">
              <a:buNone/>
            </a:pPr>
            <a:r>
              <a:rPr lang="en-GB" sz="1400" dirty="0"/>
              <a:t>System working towards integrated care has been underway for  many years.  It will now be formally cemented in Legislative Framework through the Health and Care Bill.  </a:t>
            </a:r>
          </a:p>
          <a:p>
            <a:pPr marL="0" indent="0">
              <a:buNone/>
            </a:pPr>
            <a:r>
              <a:rPr lang="en-GB" sz="1400" dirty="0">
                <a:latin typeface="Arial" panose="020B0604020202020204" pitchFamily="34" charset="0"/>
                <a:cs typeface="Arial" panose="020B0604020202020204" pitchFamily="34" charset="0"/>
              </a:rPr>
              <a:t>The statutory ICS will be made up of two key bodies:</a:t>
            </a:r>
          </a:p>
          <a:p>
            <a:r>
              <a:rPr lang="en-GB" sz="1400" b="1" dirty="0">
                <a:latin typeface="Arial" panose="020B0604020202020204" pitchFamily="34" charset="0"/>
                <a:cs typeface="Arial" panose="020B0604020202020204" pitchFamily="34" charset="0"/>
              </a:rPr>
              <a:t>Integrated care board (ICBs) </a:t>
            </a:r>
            <a:r>
              <a:rPr lang="en-GB" sz="1400" dirty="0">
                <a:latin typeface="Arial" panose="020B0604020202020204" pitchFamily="34" charset="0"/>
                <a:cs typeface="Arial" panose="020B0604020202020204" pitchFamily="34" charset="0"/>
              </a:rPr>
              <a:t>will take on the NHS planning functions previously held by clinical commissioning groups (CCGs) and are likely to absorb some planning roles from NHS England. </a:t>
            </a:r>
            <a:endParaRPr lang="en-GB" sz="1400" b="1"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Integrated care partnerships (ICPs)</a:t>
            </a:r>
            <a:r>
              <a:rPr lang="en-GB" sz="1400" dirty="0">
                <a:latin typeface="Arial" panose="020B0604020202020204" pitchFamily="34" charset="0"/>
                <a:cs typeface="Arial" panose="020B0604020202020204" pitchFamily="34" charset="0"/>
              </a:rPr>
              <a:t> will operate as a statutory committee, bringing together the NHS and local authorities as equal partners to focus more widely on health, public health and social care. ICPs will include representatives from the ICB, the local authorities within their area and other partners such as NHS providers, public health, social care, housing services, and voluntary, community  and social enterprise (VCSE) organisations. They will be responsible for developing an integrated care strategy, which sets out how the wider health needs of the local population will be met.</a:t>
            </a:r>
          </a:p>
          <a:p>
            <a:endParaRPr lang="en-GB" sz="1400" dirty="0"/>
          </a:p>
          <a:p>
            <a:endParaRPr lang="en-GB" sz="1400" dirty="0"/>
          </a:p>
          <a:p>
            <a:endParaRPr lang="en-GB" sz="1400" dirty="0"/>
          </a:p>
        </p:txBody>
      </p:sp>
      <p:sp>
        <p:nvSpPr>
          <p:cNvPr id="3" name="Slide Number Placeholder 2">
            <a:extLst>
              <a:ext uri="{FF2B5EF4-FFF2-40B4-BE49-F238E27FC236}">
                <a16:creationId xmlns:a16="http://schemas.microsoft.com/office/drawing/2014/main" id="{92CFBCFB-2E87-4C37-8F2E-F35D58453C47}"/>
              </a:ext>
            </a:extLst>
          </p:cNvPr>
          <p:cNvSpPr>
            <a:spLocks noGrp="1"/>
          </p:cNvSpPr>
          <p:nvPr>
            <p:ph type="sldNum" sz="quarter" idx="12"/>
          </p:nvPr>
        </p:nvSpPr>
        <p:spPr/>
        <p:txBody>
          <a:bodyPr/>
          <a:lstStyle/>
          <a:p>
            <a:fld id="{E76F84FA-B8EB-462F-97BA-032CB76B4E3A}" type="slidenum">
              <a:rPr lang="en-GB" smtClean="0"/>
              <a:t>3</a:t>
            </a:fld>
            <a:endParaRPr lang="en-GB"/>
          </a:p>
        </p:txBody>
      </p:sp>
      <p:sp>
        <p:nvSpPr>
          <p:cNvPr id="5" name="Title 4">
            <a:extLst>
              <a:ext uri="{FF2B5EF4-FFF2-40B4-BE49-F238E27FC236}">
                <a16:creationId xmlns:a16="http://schemas.microsoft.com/office/drawing/2014/main" id="{A21AE47B-742D-483F-9BDE-CCCF806E33E9}"/>
              </a:ext>
            </a:extLst>
          </p:cNvPr>
          <p:cNvSpPr>
            <a:spLocks noGrp="1"/>
          </p:cNvSpPr>
          <p:nvPr>
            <p:ph type="title"/>
          </p:nvPr>
        </p:nvSpPr>
        <p:spPr/>
        <p:txBody>
          <a:bodyPr>
            <a:normAutofit fontScale="90000"/>
          </a:bodyPr>
          <a:lstStyle/>
          <a:p>
            <a:r>
              <a:rPr lang="en-GB" dirty="0"/>
              <a:t>Health and Care Bill: Integrated Care</a:t>
            </a:r>
          </a:p>
        </p:txBody>
      </p:sp>
      <p:pic>
        <p:nvPicPr>
          <p:cNvPr id="1026" name="Picture 2" descr="Digram showing how integrated care systems will work under the 2022 Health and Care Act">
            <a:extLst>
              <a:ext uri="{FF2B5EF4-FFF2-40B4-BE49-F238E27FC236}">
                <a16:creationId xmlns:a16="http://schemas.microsoft.com/office/drawing/2014/main" id="{1F32CD07-8902-40A8-A887-9B3ED55EF2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17" y="1205208"/>
            <a:ext cx="6491814" cy="4735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357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5E77352-4515-4B9A-BCD8-16C6C1ACDEFA}"/>
              </a:ext>
            </a:extLst>
          </p:cNvPr>
          <p:cNvSpPr>
            <a:spLocks noGrp="1"/>
          </p:cNvSpPr>
          <p:nvPr>
            <p:ph type="sldNum" sz="quarter" idx="12"/>
          </p:nvPr>
        </p:nvSpPr>
        <p:spPr/>
        <p:txBody>
          <a:bodyPr/>
          <a:lstStyle/>
          <a:p>
            <a:fld id="{E76F84FA-B8EB-462F-97BA-032CB76B4E3A}" type="slidenum">
              <a:rPr lang="en-GB" smtClean="0"/>
              <a:t>4</a:t>
            </a:fld>
            <a:endParaRPr lang="en-GB"/>
          </a:p>
        </p:txBody>
      </p:sp>
      <p:sp>
        <p:nvSpPr>
          <p:cNvPr id="4" name="Title 3">
            <a:extLst>
              <a:ext uri="{FF2B5EF4-FFF2-40B4-BE49-F238E27FC236}">
                <a16:creationId xmlns:a16="http://schemas.microsoft.com/office/drawing/2014/main" id="{C621A4DB-3D6F-4BA3-8FBC-EB66FAD1D984}"/>
              </a:ext>
            </a:extLst>
          </p:cNvPr>
          <p:cNvSpPr>
            <a:spLocks noGrp="1"/>
          </p:cNvSpPr>
          <p:nvPr>
            <p:ph type="title"/>
          </p:nvPr>
        </p:nvSpPr>
        <p:spPr/>
        <p:txBody>
          <a:bodyPr>
            <a:normAutofit fontScale="90000"/>
          </a:bodyPr>
          <a:lstStyle/>
          <a:p>
            <a:r>
              <a:rPr lang="en-GB" dirty="0"/>
              <a:t>Moving to the Integrated Care Board</a:t>
            </a:r>
          </a:p>
        </p:txBody>
      </p:sp>
      <p:sp>
        <p:nvSpPr>
          <p:cNvPr id="5" name="object 2">
            <a:extLst>
              <a:ext uri="{FF2B5EF4-FFF2-40B4-BE49-F238E27FC236}">
                <a16:creationId xmlns:a16="http://schemas.microsoft.com/office/drawing/2014/main" id="{085920CA-817A-49ED-982E-F80A8EC2070D}"/>
              </a:ext>
            </a:extLst>
          </p:cNvPr>
          <p:cNvSpPr/>
          <p:nvPr/>
        </p:nvSpPr>
        <p:spPr>
          <a:xfrm>
            <a:off x="119336" y="1284541"/>
            <a:ext cx="11953328" cy="543595"/>
          </a:xfrm>
          <a:custGeom>
            <a:avLst/>
            <a:gdLst/>
            <a:ahLst/>
            <a:cxnLst/>
            <a:rect l="l" t="t" r="r" b="b"/>
            <a:pathLst>
              <a:path w="7398384" h="3510279">
                <a:moveTo>
                  <a:pt x="7398004" y="0"/>
                </a:moveTo>
                <a:lnTo>
                  <a:pt x="0" y="0"/>
                </a:lnTo>
                <a:lnTo>
                  <a:pt x="0" y="3510000"/>
                </a:lnTo>
                <a:lnTo>
                  <a:pt x="7398004" y="3510000"/>
                </a:lnTo>
                <a:lnTo>
                  <a:pt x="7398004" y="0"/>
                </a:lnTo>
                <a:close/>
              </a:path>
            </a:pathLst>
          </a:custGeom>
          <a:solidFill>
            <a:srgbClr val="D2DEEB"/>
          </a:solidFill>
        </p:spPr>
        <p:txBody>
          <a:bodyPr wrap="square" lIns="0" tIns="0" rIns="0" bIns="0" rtlCol="0"/>
          <a:lstStyle/>
          <a:p>
            <a:pPr algn="ctr"/>
            <a:r>
              <a:rPr lang="en-GB" sz="2400" b="1" dirty="0">
                <a:latin typeface="Arial" panose="020B0604020202020204" pitchFamily="34" charset="0"/>
                <a:cs typeface="Arial" panose="020B0604020202020204" pitchFamily="34" charset="0"/>
              </a:rPr>
              <a:t>The Integrated Care Board will begin on 1 July 2022.</a:t>
            </a:r>
            <a:endParaRPr sz="2400" b="1" dirty="0">
              <a:latin typeface="Arial" panose="020B0604020202020204" pitchFamily="34" charset="0"/>
              <a:cs typeface="Arial" panose="020B0604020202020204" pitchFamily="34" charset="0"/>
            </a:endParaRPr>
          </a:p>
        </p:txBody>
      </p:sp>
      <p:sp>
        <p:nvSpPr>
          <p:cNvPr id="6" name="Text Placeholder 2">
            <a:extLst>
              <a:ext uri="{FF2B5EF4-FFF2-40B4-BE49-F238E27FC236}">
                <a16:creationId xmlns:a16="http://schemas.microsoft.com/office/drawing/2014/main" id="{2AF1620B-4557-4748-83CA-85A8AEB1E2A8}"/>
              </a:ext>
            </a:extLst>
          </p:cNvPr>
          <p:cNvSpPr txBox="1">
            <a:spLocks/>
          </p:cNvSpPr>
          <p:nvPr/>
        </p:nvSpPr>
        <p:spPr>
          <a:xfrm>
            <a:off x="119336" y="2028825"/>
            <a:ext cx="11953327" cy="4247317"/>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800" b="1" spc="-15" dirty="0">
                <a:solidFill>
                  <a:srgbClr val="231F20"/>
                </a:solidFill>
              </a:rPr>
              <a:t>What happens to NW London CCG? </a:t>
            </a:r>
            <a:endParaRPr lang="en-GB" sz="1800" spc="-15" dirty="0">
              <a:solidFill>
                <a:srgbClr val="231F20"/>
              </a:solidFill>
            </a:endParaRPr>
          </a:p>
          <a:p>
            <a:pPr marL="285750" indent="-285750"/>
            <a:r>
              <a:rPr lang="en-GB" sz="1800" spc="-15" dirty="0">
                <a:solidFill>
                  <a:srgbClr val="231F20"/>
                </a:solidFill>
              </a:rPr>
              <a:t>The CCG will continue (as a statutory body with all existing duties and functions) </a:t>
            </a:r>
            <a:br>
              <a:rPr lang="en-GB" sz="1800" spc="-15" dirty="0">
                <a:solidFill>
                  <a:srgbClr val="231F20"/>
                </a:solidFill>
              </a:rPr>
            </a:br>
            <a:r>
              <a:rPr lang="en-GB" sz="1800" spc="-15" dirty="0">
                <a:solidFill>
                  <a:srgbClr val="231F20"/>
                </a:solidFill>
              </a:rPr>
              <a:t>until 30 June 2022</a:t>
            </a:r>
          </a:p>
          <a:p>
            <a:pPr marL="285750" indent="-285750"/>
            <a:r>
              <a:rPr lang="en-GB" sz="1800" spc="-15" dirty="0">
                <a:solidFill>
                  <a:srgbClr val="231F20"/>
                </a:solidFill>
              </a:rPr>
              <a:t>CCGs will be disestablished under the Act, and their functions will be largely subsumed into the functions of the ICS bodies </a:t>
            </a:r>
          </a:p>
          <a:p>
            <a:pPr marL="285750" indent="-285750"/>
            <a:r>
              <a:rPr lang="en-GB" sz="1800" spc="-15" dirty="0">
                <a:solidFill>
                  <a:srgbClr val="231F20"/>
                </a:solidFill>
              </a:rPr>
              <a:t>Governing bodies will cease to exist on abolition of CCGs</a:t>
            </a:r>
          </a:p>
          <a:p>
            <a:pPr marL="285750" indent="-285750"/>
            <a:r>
              <a:rPr lang="en-GB" sz="1800" spc="-15" dirty="0">
                <a:solidFill>
                  <a:srgbClr val="231F20"/>
                </a:solidFill>
              </a:rPr>
              <a:t>All CCG staff will transfer to the NW London ICB under TUPE (Transfer of Undertakings (Protection of Employment)) regulations. (Following staff consultation)</a:t>
            </a:r>
          </a:p>
          <a:p>
            <a:endParaRPr lang="en-GB" sz="1800" spc="-15" dirty="0">
              <a:solidFill>
                <a:srgbClr val="231F20"/>
              </a:solidFill>
            </a:endParaRPr>
          </a:p>
          <a:p>
            <a:pPr marL="0" indent="0">
              <a:buNone/>
            </a:pPr>
            <a:r>
              <a:rPr lang="en-GB" sz="1800" b="1" spc="-15" dirty="0">
                <a:solidFill>
                  <a:srgbClr val="231F20"/>
                </a:solidFill>
              </a:rPr>
              <a:t>1 July is just the beginning</a:t>
            </a:r>
          </a:p>
          <a:p>
            <a:pPr marL="285750" indent="-285750"/>
            <a:r>
              <a:rPr lang="en-GB" sz="1800" spc="-15" dirty="0">
                <a:solidFill>
                  <a:srgbClr val="231F20"/>
                </a:solidFill>
              </a:rPr>
              <a:t>North West London will seek to shape the new organisation together; staff, stakeholders and communities.  This will start with the constitution and five year plan</a:t>
            </a:r>
          </a:p>
        </p:txBody>
      </p:sp>
    </p:spTree>
    <p:extLst>
      <p:ext uri="{BB962C8B-B14F-4D97-AF65-F5344CB8AC3E}">
        <p14:creationId xmlns:p14="http://schemas.microsoft.com/office/powerpoint/2010/main" val="3141321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35A9A7-CCDA-4009-A020-9C151ED39237}"/>
              </a:ext>
            </a:extLst>
          </p:cNvPr>
          <p:cNvSpPr>
            <a:spLocks noGrp="1"/>
          </p:cNvSpPr>
          <p:nvPr>
            <p:ph type="sldNum" sz="quarter" idx="12"/>
          </p:nvPr>
        </p:nvSpPr>
        <p:spPr/>
        <p:txBody>
          <a:bodyPr/>
          <a:lstStyle/>
          <a:p>
            <a:fld id="{E76F84FA-B8EB-462F-97BA-032CB76B4E3A}" type="slidenum">
              <a:rPr lang="en-GB" smtClean="0"/>
              <a:t>5</a:t>
            </a:fld>
            <a:endParaRPr lang="en-GB"/>
          </a:p>
        </p:txBody>
      </p:sp>
      <p:sp>
        <p:nvSpPr>
          <p:cNvPr id="3" name="Title 2">
            <a:extLst>
              <a:ext uri="{FF2B5EF4-FFF2-40B4-BE49-F238E27FC236}">
                <a16:creationId xmlns:a16="http://schemas.microsoft.com/office/drawing/2014/main" id="{ECA209A1-5C78-46B0-BCEA-E40AA34E58F9}"/>
              </a:ext>
            </a:extLst>
          </p:cNvPr>
          <p:cNvSpPr>
            <a:spLocks noGrp="1"/>
          </p:cNvSpPr>
          <p:nvPr>
            <p:ph type="title"/>
          </p:nvPr>
        </p:nvSpPr>
        <p:spPr/>
        <p:txBody>
          <a:bodyPr/>
          <a:lstStyle/>
          <a:p>
            <a:r>
              <a:rPr lang="en-GB" dirty="0"/>
              <a:t>North West London (regional) position</a:t>
            </a:r>
          </a:p>
        </p:txBody>
      </p:sp>
    </p:spTree>
    <p:extLst>
      <p:ext uri="{BB962C8B-B14F-4D97-AF65-F5344CB8AC3E}">
        <p14:creationId xmlns:p14="http://schemas.microsoft.com/office/powerpoint/2010/main" val="2510951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59CC988-0720-40A4-A471-17CAFCBA3AC5}"/>
              </a:ext>
            </a:extLst>
          </p:cNvPr>
          <p:cNvSpPr>
            <a:spLocks noGrp="1"/>
          </p:cNvSpPr>
          <p:nvPr>
            <p:ph type="sldNum" sz="quarter" idx="12"/>
          </p:nvPr>
        </p:nvSpPr>
        <p:spPr/>
        <p:txBody>
          <a:bodyPr/>
          <a:lstStyle/>
          <a:p>
            <a:fld id="{E76F84FA-B8EB-462F-97BA-032CB76B4E3A}" type="slidenum">
              <a:rPr lang="en-GB" smtClean="0"/>
              <a:t>6</a:t>
            </a:fld>
            <a:endParaRPr lang="en-GB"/>
          </a:p>
        </p:txBody>
      </p:sp>
      <p:sp>
        <p:nvSpPr>
          <p:cNvPr id="4" name="Title 3">
            <a:extLst>
              <a:ext uri="{FF2B5EF4-FFF2-40B4-BE49-F238E27FC236}">
                <a16:creationId xmlns:a16="http://schemas.microsoft.com/office/drawing/2014/main" id="{BF8AA683-4FC3-4D24-8C9A-560EBF285D2B}"/>
              </a:ext>
            </a:extLst>
          </p:cNvPr>
          <p:cNvSpPr>
            <a:spLocks noGrp="1"/>
          </p:cNvSpPr>
          <p:nvPr>
            <p:ph type="title"/>
          </p:nvPr>
        </p:nvSpPr>
        <p:spPr/>
        <p:txBody>
          <a:bodyPr>
            <a:noAutofit/>
          </a:bodyPr>
          <a:lstStyle/>
          <a:p>
            <a:r>
              <a:rPr lang="en-GB" sz="2500" spc="-36" dirty="0"/>
              <a:t>The North West London Integrated Care System</a:t>
            </a:r>
            <a:endParaRPr lang="en-GB" sz="2500" dirty="0"/>
          </a:p>
        </p:txBody>
      </p:sp>
      <p:sp>
        <p:nvSpPr>
          <p:cNvPr id="5" name="object 2">
            <a:extLst>
              <a:ext uri="{FF2B5EF4-FFF2-40B4-BE49-F238E27FC236}">
                <a16:creationId xmlns:a16="http://schemas.microsoft.com/office/drawing/2014/main" id="{940EF1C6-9195-4049-B4F4-32068DDBBF0D}"/>
              </a:ext>
            </a:extLst>
          </p:cNvPr>
          <p:cNvSpPr/>
          <p:nvPr/>
        </p:nvSpPr>
        <p:spPr>
          <a:xfrm>
            <a:off x="119336" y="1484784"/>
            <a:ext cx="11377264" cy="4176463"/>
          </a:xfrm>
          <a:custGeom>
            <a:avLst/>
            <a:gdLst/>
            <a:ahLst/>
            <a:cxnLst/>
            <a:rect l="l" t="t" r="r" b="b"/>
            <a:pathLst>
              <a:path w="7398384" h="3510279">
                <a:moveTo>
                  <a:pt x="7398004" y="0"/>
                </a:moveTo>
                <a:lnTo>
                  <a:pt x="0" y="0"/>
                </a:lnTo>
                <a:lnTo>
                  <a:pt x="0" y="3510000"/>
                </a:lnTo>
                <a:lnTo>
                  <a:pt x="7398004" y="3510000"/>
                </a:lnTo>
                <a:lnTo>
                  <a:pt x="7398004" y="0"/>
                </a:lnTo>
                <a:close/>
              </a:path>
            </a:pathLst>
          </a:custGeom>
          <a:solidFill>
            <a:srgbClr val="D2DEEB"/>
          </a:solidFill>
        </p:spPr>
        <p:txBody>
          <a:bodyPr wrap="square" lIns="0" tIns="0" rIns="0" bIns="0" rtlCol="0"/>
          <a:lstStyle/>
          <a:p>
            <a:pPr defTabSz="829178"/>
            <a:r>
              <a:rPr lang="en-GB" sz="2500" spc="-36" dirty="0">
                <a:latin typeface="Arial" panose="020B0604020202020204" pitchFamily="34" charset="0"/>
                <a:cs typeface="Arial" panose="020B0604020202020204" pitchFamily="34" charset="0"/>
              </a:rPr>
              <a:t>The North West London  </a:t>
            </a:r>
            <a:r>
              <a:rPr lang="en-GB" sz="2500" spc="-45" dirty="0">
                <a:latin typeface="Arial" panose="020B0604020202020204" pitchFamily="34" charset="0"/>
                <a:cs typeface="Arial" panose="020B0604020202020204" pitchFamily="34" charset="0"/>
              </a:rPr>
              <a:t>vision </a:t>
            </a:r>
            <a:r>
              <a:rPr lang="en-GB" sz="2500" spc="-27" dirty="0">
                <a:latin typeface="Arial" panose="020B0604020202020204" pitchFamily="34" charset="0"/>
                <a:cs typeface="Arial" panose="020B0604020202020204" pitchFamily="34" charset="0"/>
              </a:rPr>
              <a:t>is to </a:t>
            </a:r>
            <a:r>
              <a:rPr lang="en-GB" sz="2500" spc="-45" dirty="0">
                <a:latin typeface="Arial" panose="020B0604020202020204" pitchFamily="34" charset="0"/>
                <a:cs typeface="Arial" panose="020B0604020202020204" pitchFamily="34" charset="0"/>
              </a:rPr>
              <a:t>improve </a:t>
            </a:r>
            <a:r>
              <a:rPr lang="en-GB" sz="2500" spc="-59" dirty="0">
                <a:latin typeface="Arial" panose="020B0604020202020204" pitchFamily="34" charset="0"/>
                <a:cs typeface="Arial" panose="020B0604020202020204" pitchFamily="34" charset="0"/>
              </a:rPr>
              <a:t>people’s </a:t>
            </a:r>
            <a:r>
              <a:rPr lang="en-GB" sz="2500" spc="-41" dirty="0">
                <a:latin typeface="Arial" panose="020B0604020202020204" pitchFamily="34" charset="0"/>
                <a:cs typeface="Arial" panose="020B0604020202020204" pitchFamily="34" charset="0"/>
              </a:rPr>
              <a:t>life </a:t>
            </a:r>
            <a:r>
              <a:rPr lang="en-GB" sz="2500" spc="-45" dirty="0">
                <a:latin typeface="Arial" panose="020B0604020202020204" pitchFamily="34" charset="0"/>
                <a:cs typeface="Arial" panose="020B0604020202020204" pitchFamily="34" charset="0"/>
              </a:rPr>
              <a:t>expectancy </a:t>
            </a:r>
            <a:r>
              <a:rPr lang="en-GB" sz="2500" spc="-36" dirty="0">
                <a:latin typeface="Arial" panose="020B0604020202020204" pitchFamily="34" charset="0"/>
                <a:cs typeface="Arial" panose="020B0604020202020204" pitchFamily="34" charset="0"/>
              </a:rPr>
              <a:t>and </a:t>
            </a:r>
            <a:r>
              <a:rPr lang="en-GB" sz="2500" spc="-45" dirty="0">
                <a:latin typeface="Arial" panose="020B0604020202020204" pitchFamily="34" charset="0"/>
                <a:cs typeface="Arial" panose="020B0604020202020204" pitchFamily="34" charset="0"/>
              </a:rPr>
              <a:t>quality </a:t>
            </a:r>
            <a:r>
              <a:rPr lang="en-GB" sz="2500" spc="-27" dirty="0">
                <a:latin typeface="Arial" panose="020B0604020202020204" pitchFamily="34" charset="0"/>
                <a:cs typeface="Arial" panose="020B0604020202020204" pitchFamily="34" charset="0"/>
              </a:rPr>
              <a:t>of </a:t>
            </a:r>
            <a:r>
              <a:rPr lang="en-GB" sz="2500" spc="-41" dirty="0">
                <a:latin typeface="Arial" panose="020B0604020202020204" pitchFamily="34" charset="0"/>
                <a:cs typeface="Arial" panose="020B0604020202020204" pitchFamily="34" charset="0"/>
              </a:rPr>
              <a:t>life, </a:t>
            </a:r>
            <a:r>
              <a:rPr lang="en-GB" sz="2500" spc="-50" dirty="0">
                <a:latin typeface="Arial" panose="020B0604020202020204" pitchFamily="34" charset="0"/>
                <a:cs typeface="Arial" panose="020B0604020202020204" pitchFamily="34" charset="0"/>
              </a:rPr>
              <a:t>reduce </a:t>
            </a:r>
            <a:r>
              <a:rPr lang="en-GB" sz="2500" spc="-45" dirty="0">
                <a:latin typeface="Arial" panose="020B0604020202020204" pitchFamily="34" charset="0"/>
                <a:cs typeface="Arial" panose="020B0604020202020204" pitchFamily="34" charset="0"/>
              </a:rPr>
              <a:t> </a:t>
            </a:r>
            <a:r>
              <a:rPr lang="en-GB" sz="2500" spc="-50" dirty="0">
                <a:latin typeface="Arial" panose="020B0604020202020204" pitchFamily="34" charset="0"/>
                <a:cs typeface="Arial" panose="020B0604020202020204" pitchFamily="34" charset="0"/>
              </a:rPr>
              <a:t>inequalities</a:t>
            </a:r>
            <a:r>
              <a:rPr lang="en-GB" sz="2500" spc="-95" dirty="0">
                <a:latin typeface="Arial" panose="020B0604020202020204" pitchFamily="34" charset="0"/>
                <a:cs typeface="Arial" panose="020B0604020202020204" pitchFamily="34" charset="0"/>
              </a:rPr>
              <a:t> </a:t>
            </a:r>
            <a:r>
              <a:rPr lang="en-GB" sz="2500" spc="-36" dirty="0">
                <a:latin typeface="Arial" panose="020B0604020202020204" pitchFamily="34" charset="0"/>
                <a:cs typeface="Arial" panose="020B0604020202020204" pitchFamily="34" charset="0"/>
              </a:rPr>
              <a:t>and</a:t>
            </a:r>
            <a:r>
              <a:rPr lang="en-GB" sz="2500" spc="-91" dirty="0">
                <a:latin typeface="Arial" panose="020B0604020202020204" pitchFamily="34" charset="0"/>
                <a:cs typeface="Arial" panose="020B0604020202020204" pitchFamily="34" charset="0"/>
              </a:rPr>
              <a:t> </a:t>
            </a:r>
            <a:r>
              <a:rPr lang="en-GB" sz="2500" spc="-45" dirty="0">
                <a:latin typeface="Arial" panose="020B0604020202020204" pitchFamily="34" charset="0"/>
                <a:cs typeface="Arial" panose="020B0604020202020204" pitchFamily="34" charset="0"/>
              </a:rPr>
              <a:t>achieve</a:t>
            </a:r>
            <a:r>
              <a:rPr lang="en-GB" sz="2500" spc="-91" dirty="0">
                <a:latin typeface="Arial" panose="020B0604020202020204" pitchFamily="34" charset="0"/>
                <a:cs typeface="Arial" panose="020B0604020202020204" pitchFamily="34" charset="0"/>
              </a:rPr>
              <a:t> </a:t>
            </a:r>
            <a:r>
              <a:rPr lang="en-GB" sz="2500" spc="-45" dirty="0">
                <a:latin typeface="Arial" panose="020B0604020202020204" pitchFamily="34" charset="0"/>
                <a:cs typeface="Arial" panose="020B0604020202020204" pitchFamily="34" charset="0"/>
              </a:rPr>
              <a:t>health</a:t>
            </a:r>
            <a:r>
              <a:rPr lang="en-GB" sz="2500" spc="-95" dirty="0">
                <a:latin typeface="Arial" panose="020B0604020202020204" pitchFamily="34" charset="0"/>
                <a:cs typeface="Arial" panose="020B0604020202020204" pitchFamily="34" charset="0"/>
              </a:rPr>
              <a:t> </a:t>
            </a:r>
            <a:r>
              <a:rPr lang="en-GB" sz="2500" spc="-45" dirty="0">
                <a:latin typeface="Arial" panose="020B0604020202020204" pitchFamily="34" charset="0"/>
                <a:cs typeface="Arial" panose="020B0604020202020204" pitchFamily="34" charset="0"/>
              </a:rPr>
              <a:t>outcomes</a:t>
            </a:r>
            <a:r>
              <a:rPr lang="en-GB" sz="2500" spc="-91" dirty="0">
                <a:latin typeface="Arial" panose="020B0604020202020204" pitchFamily="34" charset="0"/>
                <a:cs typeface="Arial" panose="020B0604020202020204" pitchFamily="34" charset="0"/>
              </a:rPr>
              <a:t> </a:t>
            </a:r>
            <a:r>
              <a:rPr lang="en-GB" sz="2500" spc="-27" dirty="0">
                <a:latin typeface="Arial" panose="020B0604020202020204" pitchFamily="34" charset="0"/>
                <a:cs typeface="Arial" panose="020B0604020202020204" pitchFamily="34" charset="0"/>
              </a:rPr>
              <a:t>on</a:t>
            </a:r>
            <a:r>
              <a:rPr lang="en-GB" sz="2500" spc="-91" dirty="0">
                <a:latin typeface="Arial" panose="020B0604020202020204" pitchFamily="34" charset="0"/>
                <a:cs typeface="Arial" panose="020B0604020202020204" pitchFamily="34" charset="0"/>
              </a:rPr>
              <a:t> </a:t>
            </a:r>
            <a:r>
              <a:rPr lang="en-GB" sz="2500" dirty="0">
                <a:latin typeface="Arial" panose="020B0604020202020204" pitchFamily="34" charset="0"/>
                <a:cs typeface="Arial" panose="020B0604020202020204" pitchFamily="34" charset="0"/>
              </a:rPr>
              <a:t>a</a:t>
            </a:r>
            <a:r>
              <a:rPr lang="en-GB" sz="2500" spc="-91" dirty="0">
                <a:latin typeface="Arial" panose="020B0604020202020204" pitchFamily="34" charset="0"/>
                <a:cs typeface="Arial" panose="020B0604020202020204" pitchFamily="34" charset="0"/>
              </a:rPr>
              <a:t> </a:t>
            </a:r>
            <a:r>
              <a:rPr lang="en-GB" sz="2500" spc="-36" dirty="0">
                <a:latin typeface="Arial" panose="020B0604020202020204" pitchFamily="34" charset="0"/>
                <a:cs typeface="Arial" panose="020B0604020202020204" pitchFamily="34" charset="0"/>
              </a:rPr>
              <a:t>par</a:t>
            </a:r>
            <a:r>
              <a:rPr lang="en-GB" sz="2500" spc="-95" dirty="0">
                <a:latin typeface="Arial" panose="020B0604020202020204" pitchFamily="34" charset="0"/>
                <a:cs typeface="Arial" panose="020B0604020202020204" pitchFamily="34" charset="0"/>
              </a:rPr>
              <a:t> </a:t>
            </a:r>
            <a:r>
              <a:rPr lang="en-GB" sz="2500" spc="-41" dirty="0">
                <a:latin typeface="Arial" panose="020B0604020202020204" pitchFamily="34" charset="0"/>
                <a:cs typeface="Arial" panose="020B0604020202020204" pitchFamily="34" charset="0"/>
              </a:rPr>
              <a:t>with</a:t>
            </a:r>
            <a:r>
              <a:rPr lang="en-GB" sz="2500" spc="-91" dirty="0">
                <a:latin typeface="Arial" panose="020B0604020202020204" pitchFamily="34" charset="0"/>
                <a:cs typeface="Arial" panose="020B0604020202020204" pitchFamily="34" charset="0"/>
              </a:rPr>
              <a:t> </a:t>
            </a:r>
            <a:r>
              <a:rPr lang="en-GB" sz="2500" spc="-36" dirty="0">
                <a:latin typeface="Arial" panose="020B0604020202020204" pitchFamily="34" charset="0"/>
                <a:cs typeface="Arial" panose="020B0604020202020204" pitchFamily="34" charset="0"/>
              </a:rPr>
              <a:t>the</a:t>
            </a:r>
            <a:r>
              <a:rPr lang="en-GB" sz="2500" spc="-91" dirty="0">
                <a:latin typeface="Arial" panose="020B0604020202020204" pitchFamily="34" charset="0"/>
                <a:cs typeface="Arial" panose="020B0604020202020204" pitchFamily="34" charset="0"/>
              </a:rPr>
              <a:t> </a:t>
            </a:r>
            <a:r>
              <a:rPr lang="en-GB" sz="2500" spc="-41" dirty="0">
                <a:latin typeface="Arial" panose="020B0604020202020204" pitchFamily="34" charset="0"/>
                <a:cs typeface="Arial" panose="020B0604020202020204" pitchFamily="34" charset="0"/>
              </a:rPr>
              <a:t>best</a:t>
            </a:r>
            <a:r>
              <a:rPr lang="en-GB" sz="2500" spc="-91" dirty="0">
                <a:latin typeface="Arial" panose="020B0604020202020204" pitchFamily="34" charset="0"/>
                <a:cs typeface="Arial" panose="020B0604020202020204" pitchFamily="34" charset="0"/>
              </a:rPr>
              <a:t> </a:t>
            </a:r>
            <a:r>
              <a:rPr lang="en-GB" sz="2500" spc="-45" dirty="0">
                <a:latin typeface="Arial" panose="020B0604020202020204" pitchFamily="34" charset="0"/>
                <a:cs typeface="Arial" panose="020B0604020202020204" pitchFamily="34" charset="0"/>
              </a:rPr>
              <a:t>global</a:t>
            </a:r>
            <a:r>
              <a:rPr lang="en-GB" sz="2500" spc="-95" dirty="0">
                <a:latin typeface="Arial" panose="020B0604020202020204" pitchFamily="34" charset="0"/>
                <a:cs typeface="Arial" panose="020B0604020202020204" pitchFamily="34" charset="0"/>
              </a:rPr>
              <a:t> </a:t>
            </a:r>
            <a:r>
              <a:rPr lang="en-GB" sz="2500" spc="-50" dirty="0">
                <a:latin typeface="Arial" panose="020B0604020202020204" pitchFamily="34" charset="0"/>
                <a:cs typeface="Arial" panose="020B0604020202020204" pitchFamily="34" charset="0"/>
              </a:rPr>
              <a:t>cities.  They have four key objectives as set out nationally by NHS England:</a:t>
            </a:r>
            <a:endParaRPr sz="2500" dirty="0">
              <a:solidFill>
                <a:prstClr val="black"/>
              </a:solidFill>
              <a:latin typeface="Arial" panose="020B0604020202020204" pitchFamily="34" charset="0"/>
              <a:cs typeface="Arial" panose="020B0604020202020204" pitchFamily="34" charset="0"/>
            </a:endParaRPr>
          </a:p>
        </p:txBody>
      </p:sp>
      <p:sp>
        <p:nvSpPr>
          <p:cNvPr id="6" name="object 3">
            <a:extLst>
              <a:ext uri="{FF2B5EF4-FFF2-40B4-BE49-F238E27FC236}">
                <a16:creationId xmlns:a16="http://schemas.microsoft.com/office/drawing/2014/main" id="{B6D55B9B-BFBA-4078-AB4A-F41A33562BC1}"/>
              </a:ext>
            </a:extLst>
          </p:cNvPr>
          <p:cNvSpPr txBox="1"/>
          <p:nvPr/>
        </p:nvSpPr>
        <p:spPr>
          <a:xfrm>
            <a:off x="270087" y="3674873"/>
            <a:ext cx="9069505" cy="280868"/>
          </a:xfrm>
          <a:prstGeom prst="rect">
            <a:avLst/>
          </a:prstGeom>
        </p:spPr>
        <p:txBody>
          <a:bodyPr vert="horz" wrap="square" lIns="0" tIns="36852" rIns="0" bIns="0" rtlCol="0">
            <a:spAutoFit/>
          </a:bodyPr>
          <a:lstStyle/>
          <a:p>
            <a:pPr marR="4607" defTabSz="829178">
              <a:lnSpc>
                <a:spcPts val="1904"/>
              </a:lnSpc>
              <a:spcBef>
                <a:spcPts val="290"/>
              </a:spcBef>
            </a:pPr>
            <a:r>
              <a:rPr sz="1723" spc="-23" dirty="0">
                <a:solidFill>
                  <a:srgbClr val="231F20"/>
                </a:solidFill>
                <a:latin typeface="Arial" panose="020B0604020202020204" pitchFamily="34" charset="0"/>
                <a:cs typeface="Arial" panose="020B0604020202020204" pitchFamily="34" charset="0"/>
              </a:rPr>
              <a:t>Prevent</a:t>
            </a:r>
            <a:r>
              <a:rPr sz="1723" spc="-41" dirty="0">
                <a:solidFill>
                  <a:srgbClr val="231F20"/>
                </a:solidFill>
                <a:latin typeface="Arial" panose="020B0604020202020204" pitchFamily="34" charset="0"/>
                <a:cs typeface="Arial" panose="020B0604020202020204" pitchFamily="34" charset="0"/>
              </a:rPr>
              <a:t> </a:t>
            </a:r>
            <a:r>
              <a:rPr sz="1723" spc="-14" dirty="0">
                <a:solidFill>
                  <a:srgbClr val="231F20"/>
                </a:solidFill>
                <a:latin typeface="Arial" panose="020B0604020202020204" pitchFamily="34" charset="0"/>
                <a:cs typeface="Arial" panose="020B0604020202020204" pitchFamily="34" charset="0"/>
              </a:rPr>
              <a:t>ill</a:t>
            </a:r>
            <a:r>
              <a:rPr sz="1723" spc="-36" dirty="0">
                <a:solidFill>
                  <a:srgbClr val="231F20"/>
                </a:solidFill>
                <a:latin typeface="Arial" panose="020B0604020202020204" pitchFamily="34" charset="0"/>
                <a:cs typeface="Arial" panose="020B0604020202020204" pitchFamily="34" charset="0"/>
              </a:rPr>
              <a:t> </a:t>
            </a:r>
            <a:r>
              <a:rPr sz="1723" spc="-18" dirty="0">
                <a:solidFill>
                  <a:srgbClr val="231F20"/>
                </a:solidFill>
                <a:latin typeface="Arial" panose="020B0604020202020204" pitchFamily="34" charset="0"/>
                <a:cs typeface="Arial" panose="020B0604020202020204" pitchFamily="34" charset="0"/>
              </a:rPr>
              <a:t>health</a:t>
            </a:r>
            <a:r>
              <a:rPr sz="1723" spc="-36" dirty="0">
                <a:solidFill>
                  <a:srgbClr val="231F20"/>
                </a:solidFill>
                <a:latin typeface="Arial" panose="020B0604020202020204" pitchFamily="34" charset="0"/>
                <a:cs typeface="Arial" panose="020B0604020202020204" pitchFamily="34" charset="0"/>
              </a:rPr>
              <a:t> </a:t>
            </a:r>
            <a:r>
              <a:rPr sz="1723" spc="-14" dirty="0">
                <a:solidFill>
                  <a:srgbClr val="231F20"/>
                </a:solidFill>
                <a:latin typeface="Arial" panose="020B0604020202020204" pitchFamily="34" charset="0"/>
                <a:cs typeface="Arial" panose="020B0604020202020204" pitchFamily="34" charset="0"/>
              </a:rPr>
              <a:t>and</a:t>
            </a:r>
            <a:r>
              <a:rPr sz="1723" spc="-41" dirty="0">
                <a:solidFill>
                  <a:srgbClr val="231F20"/>
                </a:solidFill>
                <a:latin typeface="Arial" panose="020B0604020202020204" pitchFamily="34" charset="0"/>
                <a:cs typeface="Arial" panose="020B0604020202020204" pitchFamily="34" charset="0"/>
              </a:rPr>
              <a:t> </a:t>
            </a:r>
            <a:r>
              <a:rPr sz="1723" spc="-18" dirty="0">
                <a:solidFill>
                  <a:srgbClr val="231F20"/>
                </a:solidFill>
                <a:latin typeface="Arial" panose="020B0604020202020204" pitchFamily="34" charset="0"/>
                <a:cs typeface="Arial" panose="020B0604020202020204" pitchFamily="34" charset="0"/>
              </a:rPr>
              <a:t>tackle</a:t>
            </a:r>
            <a:r>
              <a:rPr sz="1723" spc="-36" dirty="0">
                <a:solidFill>
                  <a:srgbClr val="231F20"/>
                </a:solidFill>
                <a:latin typeface="Arial" panose="020B0604020202020204" pitchFamily="34" charset="0"/>
                <a:cs typeface="Arial" panose="020B0604020202020204" pitchFamily="34" charset="0"/>
              </a:rPr>
              <a:t> </a:t>
            </a:r>
            <a:r>
              <a:rPr sz="1723" spc="-18" dirty="0">
                <a:solidFill>
                  <a:srgbClr val="231F20"/>
                </a:solidFill>
                <a:latin typeface="Arial" panose="020B0604020202020204" pitchFamily="34" charset="0"/>
                <a:cs typeface="Arial" panose="020B0604020202020204" pitchFamily="34" charset="0"/>
              </a:rPr>
              <a:t>inequalities</a:t>
            </a:r>
            <a:r>
              <a:rPr sz="1723" spc="-36" dirty="0">
                <a:solidFill>
                  <a:srgbClr val="231F20"/>
                </a:solidFill>
                <a:latin typeface="Arial" panose="020B0604020202020204" pitchFamily="34" charset="0"/>
                <a:cs typeface="Arial" panose="020B0604020202020204" pitchFamily="34" charset="0"/>
              </a:rPr>
              <a:t> </a:t>
            </a:r>
            <a:r>
              <a:rPr sz="1723" spc="-9" dirty="0">
                <a:solidFill>
                  <a:srgbClr val="231F20"/>
                </a:solidFill>
                <a:latin typeface="Arial" panose="020B0604020202020204" pitchFamily="34" charset="0"/>
                <a:cs typeface="Arial" panose="020B0604020202020204" pitchFamily="34" charset="0"/>
              </a:rPr>
              <a:t>in</a:t>
            </a:r>
            <a:r>
              <a:rPr sz="1723" spc="-36" dirty="0">
                <a:solidFill>
                  <a:srgbClr val="231F20"/>
                </a:solidFill>
                <a:latin typeface="Arial" panose="020B0604020202020204" pitchFamily="34" charset="0"/>
                <a:cs typeface="Arial" panose="020B0604020202020204" pitchFamily="34" charset="0"/>
              </a:rPr>
              <a:t> </a:t>
            </a:r>
            <a:r>
              <a:rPr sz="1723" spc="-18" dirty="0">
                <a:solidFill>
                  <a:srgbClr val="231F20"/>
                </a:solidFill>
                <a:latin typeface="Arial" panose="020B0604020202020204" pitchFamily="34" charset="0"/>
                <a:cs typeface="Arial" panose="020B0604020202020204" pitchFamily="34" charset="0"/>
              </a:rPr>
              <a:t>outcomes, </a:t>
            </a:r>
            <a:r>
              <a:rPr sz="1723" spc="-467" dirty="0">
                <a:solidFill>
                  <a:srgbClr val="231F20"/>
                </a:solidFill>
                <a:latin typeface="Arial" panose="020B0604020202020204" pitchFamily="34" charset="0"/>
                <a:cs typeface="Arial" panose="020B0604020202020204" pitchFamily="34" charset="0"/>
              </a:rPr>
              <a:t> </a:t>
            </a:r>
            <a:r>
              <a:rPr sz="1723" spc="-18" dirty="0">
                <a:solidFill>
                  <a:srgbClr val="231F20"/>
                </a:solidFill>
                <a:latin typeface="Arial" panose="020B0604020202020204" pitchFamily="34" charset="0"/>
                <a:cs typeface="Arial" panose="020B0604020202020204" pitchFamily="34" charset="0"/>
              </a:rPr>
              <a:t>experience</a:t>
            </a:r>
            <a:r>
              <a:rPr sz="1723" spc="-41" dirty="0">
                <a:solidFill>
                  <a:srgbClr val="231F20"/>
                </a:solidFill>
                <a:latin typeface="Arial" panose="020B0604020202020204" pitchFamily="34" charset="0"/>
                <a:cs typeface="Arial" panose="020B0604020202020204" pitchFamily="34" charset="0"/>
              </a:rPr>
              <a:t> </a:t>
            </a:r>
            <a:r>
              <a:rPr sz="1723" spc="-14" dirty="0">
                <a:solidFill>
                  <a:srgbClr val="231F20"/>
                </a:solidFill>
                <a:latin typeface="Arial" panose="020B0604020202020204" pitchFamily="34" charset="0"/>
                <a:cs typeface="Arial" panose="020B0604020202020204" pitchFamily="34" charset="0"/>
              </a:rPr>
              <a:t>and</a:t>
            </a:r>
            <a:r>
              <a:rPr sz="1723" spc="-36" dirty="0">
                <a:solidFill>
                  <a:srgbClr val="231F20"/>
                </a:solidFill>
                <a:latin typeface="Arial" panose="020B0604020202020204" pitchFamily="34" charset="0"/>
                <a:cs typeface="Arial" panose="020B0604020202020204" pitchFamily="34" charset="0"/>
              </a:rPr>
              <a:t> </a:t>
            </a:r>
            <a:r>
              <a:rPr sz="1723" spc="-18" dirty="0">
                <a:solidFill>
                  <a:srgbClr val="231F20"/>
                </a:solidFill>
                <a:latin typeface="Arial" panose="020B0604020202020204" pitchFamily="34" charset="0"/>
                <a:cs typeface="Arial" panose="020B0604020202020204" pitchFamily="34" charset="0"/>
              </a:rPr>
              <a:t>access</a:t>
            </a:r>
            <a:endParaRPr sz="1723" dirty="0">
              <a:solidFill>
                <a:prstClr val="black"/>
              </a:solidFill>
              <a:latin typeface="Arial" panose="020B0604020202020204" pitchFamily="34" charset="0"/>
              <a:cs typeface="Arial" panose="020B0604020202020204" pitchFamily="34" charset="0"/>
            </a:endParaRPr>
          </a:p>
        </p:txBody>
      </p:sp>
      <p:sp>
        <p:nvSpPr>
          <p:cNvPr id="7" name="object 4">
            <a:extLst>
              <a:ext uri="{FF2B5EF4-FFF2-40B4-BE49-F238E27FC236}">
                <a16:creationId xmlns:a16="http://schemas.microsoft.com/office/drawing/2014/main" id="{47E757EB-1ABC-44D8-A08D-701FA996EF7C}"/>
              </a:ext>
            </a:extLst>
          </p:cNvPr>
          <p:cNvSpPr txBox="1"/>
          <p:nvPr/>
        </p:nvSpPr>
        <p:spPr>
          <a:xfrm>
            <a:off x="270087" y="4351741"/>
            <a:ext cx="7780520" cy="276766"/>
          </a:xfrm>
          <a:prstGeom prst="rect">
            <a:avLst/>
          </a:prstGeom>
        </p:spPr>
        <p:txBody>
          <a:bodyPr vert="horz" wrap="square" lIns="0" tIns="11516" rIns="0" bIns="0" rtlCol="0">
            <a:spAutoFit/>
          </a:bodyPr>
          <a:lstStyle/>
          <a:p>
            <a:pPr defTabSz="829178">
              <a:spcBef>
                <a:spcPts val="91"/>
              </a:spcBef>
            </a:pPr>
            <a:r>
              <a:rPr sz="1723" spc="-18" dirty="0">
                <a:solidFill>
                  <a:srgbClr val="231F20"/>
                </a:solidFill>
                <a:latin typeface="Arial" panose="020B0604020202020204" pitchFamily="34" charset="0"/>
                <a:cs typeface="Arial" panose="020B0604020202020204" pitchFamily="34" charset="0"/>
              </a:rPr>
              <a:t>Enhance</a:t>
            </a:r>
            <a:r>
              <a:rPr sz="1723" spc="-41" dirty="0">
                <a:solidFill>
                  <a:srgbClr val="231F20"/>
                </a:solidFill>
                <a:latin typeface="Arial" panose="020B0604020202020204" pitchFamily="34" charset="0"/>
                <a:cs typeface="Arial" panose="020B0604020202020204" pitchFamily="34" charset="0"/>
              </a:rPr>
              <a:t> </a:t>
            </a:r>
            <a:r>
              <a:rPr sz="1723" spc="-23" dirty="0">
                <a:solidFill>
                  <a:srgbClr val="231F20"/>
                </a:solidFill>
                <a:latin typeface="Arial" panose="020B0604020202020204" pitchFamily="34" charset="0"/>
                <a:cs typeface="Arial" panose="020B0604020202020204" pitchFamily="34" charset="0"/>
              </a:rPr>
              <a:t>productivity</a:t>
            </a:r>
            <a:r>
              <a:rPr sz="1723" spc="-36" dirty="0">
                <a:solidFill>
                  <a:srgbClr val="231F20"/>
                </a:solidFill>
                <a:latin typeface="Arial" panose="020B0604020202020204" pitchFamily="34" charset="0"/>
                <a:cs typeface="Arial" panose="020B0604020202020204" pitchFamily="34" charset="0"/>
              </a:rPr>
              <a:t> </a:t>
            </a:r>
            <a:r>
              <a:rPr sz="1723" spc="-14" dirty="0">
                <a:solidFill>
                  <a:srgbClr val="231F20"/>
                </a:solidFill>
                <a:latin typeface="Arial" panose="020B0604020202020204" pitchFamily="34" charset="0"/>
                <a:cs typeface="Arial" panose="020B0604020202020204" pitchFamily="34" charset="0"/>
              </a:rPr>
              <a:t>and</a:t>
            </a:r>
            <a:r>
              <a:rPr sz="1723" spc="-36" dirty="0">
                <a:solidFill>
                  <a:srgbClr val="231F20"/>
                </a:solidFill>
                <a:latin typeface="Arial" panose="020B0604020202020204" pitchFamily="34" charset="0"/>
                <a:cs typeface="Arial" panose="020B0604020202020204" pitchFamily="34" charset="0"/>
              </a:rPr>
              <a:t> </a:t>
            </a:r>
            <a:r>
              <a:rPr sz="1723" spc="-18" dirty="0">
                <a:solidFill>
                  <a:srgbClr val="231F20"/>
                </a:solidFill>
                <a:latin typeface="Arial" panose="020B0604020202020204" pitchFamily="34" charset="0"/>
                <a:cs typeface="Arial" panose="020B0604020202020204" pitchFamily="34" charset="0"/>
              </a:rPr>
              <a:t>value</a:t>
            </a:r>
            <a:r>
              <a:rPr sz="1723" spc="-36" dirty="0">
                <a:solidFill>
                  <a:srgbClr val="231F20"/>
                </a:solidFill>
                <a:latin typeface="Arial" panose="020B0604020202020204" pitchFamily="34" charset="0"/>
                <a:cs typeface="Arial" panose="020B0604020202020204" pitchFamily="34" charset="0"/>
              </a:rPr>
              <a:t> </a:t>
            </a:r>
            <a:r>
              <a:rPr sz="1723" spc="-14" dirty="0">
                <a:solidFill>
                  <a:srgbClr val="231F20"/>
                </a:solidFill>
                <a:latin typeface="Arial" panose="020B0604020202020204" pitchFamily="34" charset="0"/>
                <a:cs typeface="Arial" panose="020B0604020202020204" pitchFamily="34" charset="0"/>
              </a:rPr>
              <a:t>for</a:t>
            </a:r>
            <a:r>
              <a:rPr sz="1723" spc="-36" dirty="0">
                <a:solidFill>
                  <a:srgbClr val="231F20"/>
                </a:solidFill>
                <a:latin typeface="Arial" panose="020B0604020202020204" pitchFamily="34" charset="0"/>
                <a:cs typeface="Arial" panose="020B0604020202020204" pitchFamily="34" charset="0"/>
              </a:rPr>
              <a:t> </a:t>
            </a:r>
            <a:r>
              <a:rPr sz="1723" spc="-18" dirty="0">
                <a:solidFill>
                  <a:srgbClr val="231F20"/>
                </a:solidFill>
                <a:latin typeface="Arial" panose="020B0604020202020204" pitchFamily="34" charset="0"/>
                <a:cs typeface="Arial" panose="020B0604020202020204" pitchFamily="34" charset="0"/>
              </a:rPr>
              <a:t>money</a:t>
            </a:r>
            <a:endParaRPr sz="1723" dirty="0">
              <a:solidFill>
                <a:prstClr val="black"/>
              </a:solidFill>
              <a:latin typeface="Arial" panose="020B0604020202020204" pitchFamily="34" charset="0"/>
              <a:cs typeface="Arial" panose="020B0604020202020204" pitchFamily="34" charset="0"/>
            </a:endParaRPr>
          </a:p>
        </p:txBody>
      </p:sp>
      <p:sp>
        <p:nvSpPr>
          <p:cNvPr id="8" name="object 10">
            <a:extLst>
              <a:ext uri="{FF2B5EF4-FFF2-40B4-BE49-F238E27FC236}">
                <a16:creationId xmlns:a16="http://schemas.microsoft.com/office/drawing/2014/main" id="{7B960A5E-48A7-4B9D-B35D-9F4AF56C1A51}"/>
              </a:ext>
            </a:extLst>
          </p:cNvPr>
          <p:cNvSpPr txBox="1"/>
          <p:nvPr/>
        </p:nvSpPr>
        <p:spPr>
          <a:xfrm>
            <a:off x="270087" y="2963202"/>
            <a:ext cx="9714345" cy="276701"/>
          </a:xfrm>
          <a:prstGeom prst="rect">
            <a:avLst/>
          </a:prstGeom>
        </p:spPr>
        <p:txBody>
          <a:bodyPr vert="horz" wrap="square" lIns="0" tIns="11516" rIns="0" bIns="0" rtlCol="0">
            <a:spAutoFit/>
          </a:bodyPr>
          <a:lstStyle/>
          <a:p>
            <a:pPr defTabSz="829178">
              <a:spcBef>
                <a:spcPts val="91"/>
              </a:spcBef>
              <a:tabLst>
                <a:tab pos="310942" algn="l"/>
              </a:tabLst>
            </a:pPr>
            <a:r>
              <a:rPr sz="2584" spc="-34" baseline="1461" dirty="0">
                <a:solidFill>
                  <a:srgbClr val="231F20"/>
                </a:solidFill>
                <a:latin typeface="Arial" panose="020B0604020202020204" pitchFamily="34" charset="0"/>
                <a:cs typeface="Arial" panose="020B0604020202020204" pitchFamily="34" charset="0"/>
              </a:rPr>
              <a:t>Improve</a:t>
            </a:r>
            <a:r>
              <a:rPr sz="2584" spc="-54" baseline="1461" dirty="0">
                <a:solidFill>
                  <a:srgbClr val="231F20"/>
                </a:solidFill>
                <a:latin typeface="Arial" panose="020B0604020202020204" pitchFamily="34" charset="0"/>
                <a:cs typeface="Arial" panose="020B0604020202020204" pitchFamily="34" charset="0"/>
              </a:rPr>
              <a:t> </a:t>
            </a:r>
            <a:r>
              <a:rPr sz="2584" spc="-27" baseline="1461" dirty="0">
                <a:solidFill>
                  <a:srgbClr val="231F20"/>
                </a:solidFill>
                <a:latin typeface="Arial" panose="020B0604020202020204" pitchFamily="34" charset="0"/>
                <a:cs typeface="Arial" panose="020B0604020202020204" pitchFamily="34" charset="0"/>
              </a:rPr>
              <a:t>outcomes</a:t>
            </a:r>
            <a:r>
              <a:rPr sz="2584" spc="-54" baseline="1461" dirty="0">
                <a:solidFill>
                  <a:srgbClr val="231F20"/>
                </a:solidFill>
                <a:latin typeface="Arial" panose="020B0604020202020204" pitchFamily="34" charset="0"/>
                <a:cs typeface="Arial" panose="020B0604020202020204" pitchFamily="34" charset="0"/>
              </a:rPr>
              <a:t> </a:t>
            </a:r>
            <a:r>
              <a:rPr sz="2584" spc="-14" baseline="1461" dirty="0">
                <a:solidFill>
                  <a:srgbClr val="231F20"/>
                </a:solidFill>
                <a:latin typeface="Arial" panose="020B0604020202020204" pitchFamily="34" charset="0"/>
                <a:cs typeface="Arial" panose="020B0604020202020204" pitchFamily="34" charset="0"/>
              </a:rPr>
              <a:t>in</a:t>
            </a:r>
            <a:r>
              <a:rPr sz="2584" spc="-54" baseline="1461" dirty="0">
                <a:solidFill>
                  <a:srgbClr val="231F20"/>
                </a:solidFill>
                <a:latin typeface="Arial" panose="020B0604020202020204" pitchFamily="34" charset="0"/>
                <a:cs typeface="Arial" panose="020B0604020202020204" pitchFamily="34" charset="0"/>
              </a:rPr>
              <a:t> </a:t>
            </a:r>
            <a:r>
              <a:rPr sz="2584" spc="-27" baseline="1461" dirty="0">
                <a:solidFill>
                  <a:srgbClr val="231F20"/>
                </a:solidFill>
                <a:latin typeface="Arial" panose="020B0604020202020204" pitchFamily="34" charset="0"/>
                <a:cs typeface="Arial" panose="020B0604020202020204" pitchFamily="34" charset="0"/>
              </a:rPr>
              <a:t>population</a:t>
            </a:r>
            <a:r>
              <a:rPr sz="2584" spc="-47" baseline="1461" dirty="0">
                <a:solidFill>
                  <a:srgbClr val="231F20"/>
                </a:solidFill>
                <a:latin typeface="Arial" panose="020B0604020202020204" pitchFamily="34" charset="0"/>
                <a:cs typeface="Arial" panose="020B0604020202020204" pitchFamily="34" charset="0"/>
              </a:rPr>
              <a:t> </a:t>
            </a:r>
            <a:r>
              <a:rPr sz="2584" spc="-27" baseline="1461" dirty="0">
                <a:solidFill>
                  <a:srgbClr val="231F20"/>
                </a:solidFill>
                <a:latin typeface="Arial" panose="020B0604020202020204" pitchFamily="34" charset="0"/>
                <a:cs typeface="Arial" panose="020B0604020202020204" pitchFamily="34" charset="0"/>
              </a:rPr>
              <a:t>health</a:t>
            </a:r>
            <a:r>
              <a:rPr sz="2584" spc="-54" baseline="1461" dirty="0">
                <a:solidFill>
                  <a:srgbClr val="231F20"/>
                </a:solidFill>
                <a:latin typeface="Arial" panose="020B0604020202020204" pitchFamily="34" charset="0"/>
                <a:cs typeface="Arial" panose="020B0604020202020204" pitchFamily="34" charset="0"/>
              </a:rPr>
              <a:t> </a:t>
            </a:r>
            <a:r>
              <a:rPr sz="2584" spc="-20" baseline="1461" dirty="0">
                <a:solidFill>
                  <a:srgbClr val="231F20"/>
                </a:solidFill>
                <a:latin typeface="Arial" panose="020B0604020202020204" pitchFamily="34" charset="0"/>
                <a:cs typeface="Arial" panose="020B0604020202020204" pitchFamily="34" charset="0"/>
              </a:rPr>
              <a:t>and</a:t>
            </a:r>
            <a:r>
              <a:rPr sz="2584" spc="-54" baseline="1461" dirty="0">
                <a:solidFill>
                  <a:srgbClr val="231F20"/>
                </a:solidFill>
                <a:latin typeface="Arial" panose="020B0604020202020204" pitchFamily="34" charset="0"/>
                <a:cs typeface="Arial" panose="020B0604020202020204" pitchFamily="34" charset="0"/>
              </a:rPr>
              <a:t> </a:t>
            </a:r>
            <a:r>
              <a:rPr sz="2584" spc="-27" baseline="1461" dirty="0">
                <a:solidFill>
                  <a:srgbClr val="231F20"/>
                </a:solidFill>
                <a:latin typeface="Arial" panose="020B0604020202020204" pitchFamily="34" charset="0"/>
                <a:cs typeface="Arial" panose="020B0604020202020204" pitchFamily="34" charset="0"/>
              </a:rPr>
              <a:t>health</a:t>
            </a:r>
            <a:r>
              <a:rPr sz="2584" spc="-54" baseline="1461" dirty="0">
                <a:solidFill>
                  <a:srgbClr val="231F20"/>
                </a:solidFill>
                <a:latin typeface="Arial" panose="020B0604020202020204" pitchFamily="34" charset="0"/>
                <a:cs typeface="Arial" panose="020B0604020202020204" pitchFamily="34" charset="0"/>
              </a:rPr>
              <a:t> </a:t>
            </a:r>
            <a:r>
              <a:rPr sz="2584" spc="-34" baseline="1461" dirty="0">
                <a:solidFill>
                  <a:srgbClr val="231F20"/>
                </a:solidFill>
                <a:latin typeface="Arial" panose="020B0604020202020204" pitchFamily="34" charset="0"/>
                <a:cs typeface="Arial" panose="020B0604020202020204" pitchFamily="34" charset="0"/>
              </a:rPr>
              <a:t>care</a:t>
            </a:r>
            <a:endParaRPr sz="2584" baseline="1461" dirty="0">
              <a:solidFill>
                <a:prstClr val="black"/>
              </a:solidFill>
              <a:latin typeface="Arial" panose="020B0604020202020204" pitchFamily="34" charset="0"/>
              <a:cs typeface="Arial" panose="020B0604020202020204" pitchFamily="34" charset="0"/>
            </a:endParaRPr>
          </a:p>
        </p:txBody>
      </p:sp>
      <p:sp>
        <p:nvSpPr>
          <p:cNvPr id="9" name="object 22">
            <a:extLst>
              <a:ext uri="{FF2B5EF4-FFF2-40B4-BE49-F238E27FC236}">
                <a16:creationId xmlns:a16="http://schemas.microsoft.com/office/drawing/2014/main" id="{47BBB307-9741-4443-9336-BA9440775D5D}"/>
              </a:ext>
            </a:extLst>
          </p:cNvPr>
          <p:cNvSpPr txBox="1"/>
          <p:nvPr/>
        </p:nvSpPr>
        <p:spPr>
          <a:xfrm>
            <a:off x="270087" y="5024507"/>
            <a:ext cx="9241959" cy="276701"/>
          </a:xfrm>
          <a:prstGeom prst="rect">
            <a:avLst/>
          </a:prstGeom>
        </p:spPr>
        <p:txBody>
          <a:bodyPr vert="horz" wrap="square" lIns="0" tIns="11516" rIns="0" bIns="0" rtlCol="0">
            <a:spAutoFit/>
          </a:bodyPr>
          <a:lstStyle/>
          <a:p>
            <a:pPr defTabSz="829178">
              <a:spcBef>
                <a:spcPts val="91"/>
              </a:spcBef>
              <a:tabLst>
                <a:tab pos="308638" algn="l"/>
              </a:tabLst>
            </a:pPr>
            <a:r>
              <a:rPr sz="2584" spc="-27" baseline="1461" dirty="0">
                <a:solidFill>
                  <a:srgbClr val="231F20"/>
                </a:solidFill>
                <a:latin typeface="Arial" panose="020B0604020202020204" pitchFamily="34" charset="0"/>
                <a:cs typeface="Arial" panose="020B0604020202020204" pitchFamily="34" charset="0"/>
              </a:rPr>
              <a:t>Support</a:t>
            </a:r>
            <a:r>
              <a:rPr sz="2584" spc="-61" baseline="1461" dirty="0">
                <a:solidFill>
                  <a:srgbClr val="231F20"/>
                </a:solidFill>
                <a:latin typeface="Arial" panose="020B0604020202020204" pitchFamily="34" charset="0"/>
                <a:cs typeface="Arial" panose="020B0604020202020204" pitchFamily="34" charset="0"/>
              </a:rPr>
              <a:t> </a:t>
            </a:r>
            <a:r>
              <a:rPr sz="2584" spc="-34" baseline="1461" dirty="0">
                <a:solidFill>
                  <a:srgbClr val="231F20"/>
                </a:solidFill>
                <a:latin typeface="Arial" panose="020B0604020202020204" pitchFamily="34" charset="0"/>
                <a:cs typeface="Arial" panose="020B0604020202020204" pitchFamily="34" charset="0"/>
              </a:rPr>
              <a:t>broader</a:t>
            </a:r>
            <a:r>
              <a:rPr sz="2584" spc="-61" baseline="1461" dirty="0">
                <a:solidFill>
                  <a:srgbClr val="231F20"/>
                </a:solidFill>
                <a:latin typeface="Arial" panose="020B0604020202020204" pitchFamily="34" charset="0"/>
                <a:cs typeface="Arial" panose="020B0604020202020204" pitchFamily="34" charset="0"/>
              </a:rPr>
              <a:t> </a:t>
            </a:r>
            <a:r>
              <a:rPr sz="2584" spc="-27" baseline="1461" dirty="0">
                <a:solidFill>
                  <a:srgbClr val="231F20"/>
                </a:solidFill>
                <a:latin typeface="Arial" panose="020B0604020202020204" pitchFamily="34" charset="0"/>
                <a:cs typeface="Arial" panose="020B0604020202020204" pitchFamily="34" charset="0"/>
              </a:rPr>
              <a:t>economic</a:t>
            </a:r>
            <a:r>
              <a:rPr sz="2584" spc="-54" baseline="1461" dirty="0">
                <a:solidFill>
                  <a:srgbClr val="231F20"/>
                </a:solidFill>
                <a:latin typeface="Arial" panose="020B0604020202020204" pitchFamily="34" charset="0"/>
                <a:cs typeface="Arial" panose="020B0604020202020204" pitchFamily="34" charset="0"/>
              </a:rPr>
              <a:t> </a:t>
            </a:r>
            <a:r>
              <a:rPr sz="2584" spc="-20" baseline="1461" dirty="0">
                <a:solidFill>
                  <a:srgbClr val="231F20"/>
                </a:solidFill>
                <a:latin typeface="Arial" panose="020B0604020202020204" pitchFamily="34" charset="0"/>
                <a:cs typeface="Arial" panose="020B0604020202020204" pitchFamily="34" charset="0"/>
              </a:rPr>
              <a:t>and</a:t>
            </a:r>
            <a:r>
              <a:rPr sz="2584" spc="-61" baseline="1461" dirty="0">
                <a:solidFill>
                  <a:srgbClr val="231F20"/>
                </a:solidFill>
                <a:latin typeface="Arial" panose="020B0604020202020204" pitchFamily="34" charset="0"/>
                <a:cs typeface="Arial" panose="020B0604020202020204" pitchFamily="34" charset="0"/>
              </a:rPr>
              <a:t> </a:t>
            </a:r>
            <a:r>
              <a:rPr sz="2584" spc="-27" baseline="1461" dirty="0">
                <a:solidFill>
                  <a:srgbClr val="231F20"/>
                </a:solidFill>
                <a:latin typeface="Arial" panose="020B0604020202020204" pitchFamily="34" charset="0"/>
                <a:cs typeface="Arial" panose="020B0604020202020204" pitchFamily="34" charset="0"/>
              </a:rPr>
              <a:t>social</a:t>
            </a:r>
            <a:r>
              <a:rPr sz="2584" spc="-54" baseline="1461" dirty="0">
                <a:solidFill>
                  <a:srgbClr val="231F20"/>
                </a:solidFill>
                <a:latin typeface="Arial" panose="020B0604020202020204" pitchFamily="34" charset="0"/>
                <a:cs typeface="Arial" panose="020B0604020202020204" pitchFamily="34" charset="0"/>
              </a:rPr>
              <a:t> </a:t>
            </a:r>
            <a:r>
              <a:rPr sz="2584" spc="-27" baseline="1461" dirty="0">
                <a:solidFill>
                  <a:srgbClr val="231F20"/>
                </a:solidFill>
                <a:latin typeface="Arial" panose="020B0604020202020204" pitchFamily="34" charset="0"/>
                <a:cs typeface="Arial" panose="020B0604020202020204" pitchFamily="34" charset="0"/>
              </a:rPr>
              <a:t>development</a:t>
            </a:r>
            <a:endParaRPr sz="2584" baseline="146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0494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E12E993-0B27-4F46-B529-4D2F2817C070}"/>
              </a:ext>
            </a:extLst>
          </p:cNvPr>
          <p:cNvSpPr>
            <a:spLocks noGrp="1"/>
          </p:cNvSpPr>
          <p:nvPr>
            <p:ph type="sldNum" sz="quarter" idx="12"/>
          </p:nvPr>
        </p:nvSpPr>
        <p:spPr/>
        <p:txBody>
          <a:bodyPr/>
          <a:lstStyle/>
          <a:p>
            <a:fld id="{E76F84FA-B8EB-462F-97BA-032CB76B4E3A}" type="slidenum">
              <a:rPr lang="en-GB" smtClean="0"/>
              <a:t>7</a:t>
            </a:fld>
            <a:endParaRPr lang="en-GB"/>
          </a:p>
        </p:txBody>
      </p:sp>
      <p:sp>
        <p:nvSpPr>
          <p:cNvPr id="4" name="Title 3">
            <a:extLst>
              <a:ext uri="{FF2B5EF4-FFF2-40B4-BE49-F238E27FC236}">
                <a16:creationId xmlns:a16="http://schemas.microsoft.com/office/drawing/2014/main" id="{C40EF356-A39D-4F23-8276-8B1FC9B5A60F}"/>
              </a:ext>
            </a:extLst>
          </p:cNvPr>
          <p:cNvSpPr>
            <a:spLocks noGrp="1"/>
          </p:cNvSpPr>
          <p:nvPr>
            <p:ph type="title"/>
          </p:nvPr>
        </p:nvSpPr>
        <p:spPr/>
        <p:txBody>
          <a:bodyPr>
            <a:normAutofit fontScale="90000"/>
          </a:bodyPr>
          <a:lstStyle/>
          <a:p>
            <a:r>
              <a:rPr lang="en-GB" dirty="0"/>
              <a:t>There are nine core programmes to deliver this vision</a:t>
            </a:r>
          </a:p>
        </p:txBody>
      </p:sp>
      <p:grpSp>
        <p:nvGrpSpPr>
          <p:cNvPr id="6" name="object 4">
            <a:extLst>
              <a:ext uri="{FF2B5EF4-FFF2-40B4-BE49-F238E27FC236}">
                <a16:creationId xmlns:a16="http://schemas.microsoft.com/office/drawing/2014/main" id="{79E51E66-C68E-4356-9A53-1846D3623832}"/>
              </a:ext>
            </a:extLst>
          </p:cNvPr>
          <p:cNvGrpSpPr/>
          <p:nvPr/>
        </p:nvGrpSpPr>
        <p:grpSpPr>
          <a:xfrm>
            <a:off x="1101197" y="1318088"/>
            <a:ext cx="5702332" cy="2775446"/>
            <a:chOff x="648004" y="1619999"/>
            <a:chExt cx="6288405" cy="3060700"/>
          </a:xfrm>
        </p:grpSpPr>
        <p:sp>
          <p:nvSpPr>
            <p:cNvPr id="7" name="object 5">
              <a:extLst>
                <a:ext uri="{FF2B5EF4-FFF2-40B4-BE49-F238E27FC236}">
                  <a16:creationId xmlns:a16="http://schemas.microsoft.com/office/drawing/2014/main" id="{4798AB3E-0FDE-4FA7-B6B9-04AA3DEAF200}"/>
                </a:ext>
              </a:extLst>
            </p:cNvPr>
            <p:cNvSpPr/>
            <p:nvPr/>
          </p:nvSpPr>
          <p:spPr>
            <a:xfrm>
              <a:off x="651179" y="1623174"/>
              <a:ext cx="6282055" cy="3054350"/>
            </a:xfrm>
            <a:custGeom>
              <a:avLst/>
              <a:gdLst/>
              <a:ahLst/>
              <a:cxnLst/>
              <a:rect l="l" t="t" r="r" b="b"/>
              <a:pathLst>
                <a:path w="6282055" h="3054350">
                  <a:moveTo>
                    <a:pt x="6282004" y="0"/>
                  </a:moveTo>
                  <a:lnTo>
                    <a:pt x="0" y="0"/>
                  </a:lnTo>
                  <a:lnTo>
                    <a:pt x="0" y="3054007"/>
                  </a:lnTo>
                  <a:lnTo>
                    <a:pt x="6282004" y="3054007"/>
                  </a:lnTo>
                  <a:lnTo>
                    <a:pt x="6282004" y="0"/>
                  </a:lnTo>
                  <a:close/>
                </a:path>
              </a:pathLst>
            </a:custGeom>
            <a:solidFill>
              <a:srgbClr val="E7ECF3"/>
            </a:solidFill>
          </p:spPr>
          <p:txBody>
            <a:bodyPr wrap="square" lIns="0" tIns="0" rIns="0" bIns="0" rtlCol="0"/>
            <a:lstStyle/>
            <a:p>
              <a:pPr defTabSz="829178"/>
              <a:endParaRPr sz="1632">
                <a:solidFill>
                  <a:prstClr val="black"/>
                </a:solidFill>
                <a:latin typeface="Calibri"/>
              </a:endParaRPr>
            </a:p>
          </p:txBody>
        </p:sp>
        <p:sp>
          <p:nvSpPr>
            <p:cNvPr id="8" name="object 6">
              <a:extLst>
                <a:ext uri="{FF2B5EF4-FFF2-40B4-BE49-F238E27FC236}">
                  <a16:creationId xmlns:a16="http://schemas.microsoft.com/office/drawing/2014/main" id="{0163BCED-A34F-4DAC-B908-7858EBD49E7F}"/>
                </a:ext>
              </a:extLst>
            </p:cNvPr>
            <p:cNvSpPr/>
            <p:nvPr/>
          </p:nvSpPr>
          <p:spPr>
            <a:xfrm>
              <a:off x="651179" y="1623174"/>
              <a:ext cx="6282055" cy="3054350"/>
            </a:xfrm>
            <a:custGeom>
              <a:avLst/>
              <a:gdLst/>
              <a:ahLst/>
              <a:cxnLst/>
              <a:rect l="l" t="t" r="r" b="b"/>
              <a:pathLst>
                <a:path w="6282055" h="3054350">
                  <a:moveTo>
                    <a:pt x="0" y="3054007"/>
                  </a:moveTo>
                  <a:lnTo>
                    <a:pt x="6282004" y="3054007"/>
                  </a:lnTo>
                  <a:lnTo>
                    <a:pt x="6282004" y="0"/>
                  </a:lnTo>
                  <a:lnTo>
                    <a:pt x="0" y="0"/>
                  </a:lnTo>
                  <a:lnTo>
                    <a:pt x="0" y="3054007"/>
                  </a:lnTo>
                  <a:close/>
                </a:path>
              </a:pathLst>
            </a:custGeom>
            <a:ln w="6350">
              <a:solidFill>
                <a:srgbClr val="2088B7"/>
              </a:solidFill>
            </a:ln>
          </p:spPr>
          <p:txBody>
            <a:bodyPr wrap="square" lIns="0" tIns="0" rIns="0" bIns="0" rtlCol="0"/>
            <a:lstStyle/>
            <a:p>
              <a:pPr defTabSz="829178"/>
              <a:endParaRPr sz="1632">
                <a:solidFill>
                  <a:prstClr val="black"/>
                </a:solidFill>
                <a:latin typeface="Calibri"/>
              </a:endParaRPr>
            </a:p>
          </p:txBody>
        </p:sp>
      </p:grpSp>
      <p:graphicFrame>
        <p:nvGraphicFramePr>
          <p:cNvPr id="9" name="object 7">
            <a:extLst>
              <a:ext uri="{FF2B5EF4-FFF2-40B4-BE49-F238E27FC236}">
                <a16:creationId xmlns:a16="http://schemas.microsoft.com/office/drawing/2014/main" id="{0FADC44F-007B-49DB-A34B-4FF50BEA0BC6}"/>
              </a:ext>
            </a:extLst>
          </p:cNvPr>
          <p:cNvGraphicFramePr>
            <a:graphicFrameLocks noGrp="1"/>
          </p:cNvGraphicFramePr>
          <p:nvPr>
            <p:extLst>
              <p:ext uri="{D42A27DB-BD31-4B8C-83A1-F6EECF244321}">
                <p14:modId xmlns:p14="http://schemas.microsoft.com/office/powerpoint/2010/main" val="3671906993"/>
              </p:ext>
            </p:extLst>
          </p:nvPr>
        </p:nvGraphicFramePr>
        <p:xfrm>
          <a:off x="1240171" y="1374227"/>
          <a:ext cx="8350519" cy="2738406"/>
        </p:xfrm>
        <a:graphic>
          <a:graphicData uri="http://schemas.openxmlformats.org/drawingml/2006/table">
            <a:tbl>
              <a:tblPr firstRow="1" bandRow="1">
                <a:tableStyleId>{2D5ABB26-0587-4C30-8999-92F81FD0307C}</a:tableStyleId>
              </a:tblPr>
              <a:tblGrid>
                <a:gridCol w="5552619">
                  <a:extLst>
                    <a:ext uri="{9D8B030D-6E8A-4147-A177-3AD203B41FA5}">
                      <a16:colId xmlns:a16="http://schemas.microsoft.com/office/drawing/2014/main" val="20000"/>
                    </a:ext>
                  </a:extLst>
                </a:gridCol>
                <a:gridCol w="310365">
                  <a:extLst>
                    <a:ext uri="{9D8B030D-6E8A-4147-A177-3AD203B41FA5}">
                      <a16:colId xmlns:a16="http://schemas.microsoft.com/office/drawing/2014/main" val="20001"/>
                    </a:ext>
                  </a:extLst>
                </a:gridCol>
                <a:gridCol w="319578">
                  <a:extLst>
                    <a:ext uri="{9D8B030D-6E8A-4147-A177-3AD203B41FA5}">
                      <a16:colId xmlns:a16="http://schemas.microsoft.com/office/drawing/2014/main" val="20002"/>
                    </a:ext>
                  </a:extLst>
                </a:gridCol>
                <a:gridCol w="2167957">
                  <a:extLst>
                    <a:ext uri="{9D8B030D-6E8A-4147-A177-3AD203B41FA5}">
                      <a16:colId xmlns:a16="http://schemas.microsoft.com/office/drawing/2014/main" val="20003"/>
                    </a:ext>
                  </a:extLst>
                </a:gridCol>
              </a:tblGrid>
              <a:tr h="793386">
                <a:tc>
                  <a:txBody>
                    <a:bodyPr/>
                    <a:lstStyle/>
                    <a:p>
                      <a:pPr marL="20955">
                        <a:lnSpc>
                          <a:spcPct val="100000"/>
                        </a:lnSpc>
                        <a:spcBef>
                          <a:spcPts val="990"/>
                        </a:spcBef>
                      </a:pPr>
                      <a:r>
                        <a:rPr sz="1600" spc="-45" dirty="0">
                          <a:solidFill>
                            <a:srgbClr val="231F20"/>
                          </a:solidFill>
                          <a:latin typeface="Frutiger-Roman"/>
                          <a:cs typeface="Frutiger-Roman"/>
                        </a:rPr>
                        <a:t>Fou</a:t>
                      </a:r>
                      <a:r>
                        <a:rPr sz="1600" dirty="0">
                          <a:solidFill>
                            <a:srgbClr val="231F20"/>
                          </a:solidFill>
                          <a:latin typeface="Frutiger-Roman"/>
                          <a:cs typeface="Frutiger-Roman"/>
                        </a:rPr>
                        <a:t>r</a:t>
                      </a:r>
                      <a:r>
                        <a:rPr sz="1600" spc="-90" dirty="0">
                          <a:solidFill>
                            <a:srgbClr val="231F20"/>
                          </a:solidFill>
                          <a:latin typeface="Frutiger-Roman"/>
                          <a:cs typeface="Frutiger-Roman"/>
                        </a:rPr>
                        <a:t> </a:t>
                      </a:r>
                      <a:r>
                        <a:rPr sz="1600" spc="-45" dirty="0">
                          <a:solidFill>
                            <a:srgbClr val="231F20"/>
                          </a:solidFill>
                          <a:latin typeface="Frutiger-Roman"/>
                          <a:cs typeface="Frutiger-Roman"/>
                        </a:rPr>
                        <a:t>deliver</a:t>
                      </a:r>
                      <a:r>
                        <a:rPr sz="1600" dirty="0">
                          <a:solidFill>
                            <a:srgbClr val="231F20"/>
                          </a:solidFill>
                          <a:latin typeface="Frutiger-Roman"/>
                          <a:cs typeface="Frutiger-Roman"/>
                        </a:rPr>
                        <a:t>y</a:t>
                      </a:r>
                      <a:r>
                        <a:rPr sz="1600" spc="-90" dirty="0">
                          <a:solidFill>
                            <a:srgbClr val="231F20"/>
                          </a:solidFill>
                          <a:latin typeface="Frutiger-Roman"/>
                          <a:cs typeface="Frutiger-Roman"/>
                        </a:rPr>
                        <a:t> </a:t>
                      </a:r>
                      <a:r>
                        <a:rPr sz="1600" spc="-45" dirty="0">
                          <a:solidFill>
                            <a:srgbClr val="231F20"/>
                          </a:solidFill>
                          <a:latin typeface="Frutiger-Roman"/>
                          <a:cs typeface="Frutiger-Roman"/>
                        </a:rPr>
                        <a:t>programmes</a:t>
                      </a:r>
                      <a:endParaRPr sz="1600" dirty="0">
                        <a:latin typeface="Frutiger-Roman"/>
                        <a:cs typeface="Frutiger-Roman"/>
                      </a:endParaRPr>
                    </a:p>
                    <a:p>
                      <a:pPr marL="20955">
                        <a:lnSpc>
                          <a:spcPct val="100000"/>
                        </a:lnSpc>
                        <a:spcBef>
                          <a:spcPts val="1315"/>
                        </a:spcBef>
                        <a:tabLst>
                          <a:tab pos="272415" algn="l"/>
                        </a:tabLst>
                      </a:pPr>
                      <a:r>
                        <a:rPr sz="1200" b="1" dirty="0">
                          <a:solidFill>
                            <a:srgbClr val="2088B7"/>
                          </a:solidFill>
                          <a:latin typeface="FrutigerLTStd-Bold"/>
                          <a:cs typeface="FrutigerLTStd-Bold"/>
                        </a:rPr>
                        <a:t>1	</a:t>
                      </a:r>
                      <a:r>
                        <a:rPr sz="1200" spc="-20" dirty="0">
                          <a:solidFill>
                            <a:srgbClr val="231F20"/>
                          </a:solidFill>
                          <a:latin typeface="Frutiger LT Std"/>
                          <a:cs typeface="Frutiger LT Std"/>
                        </a:rPr>
                        <a:t>Improving</a:t>
                      </a:r>
                      <a:r>
                        <a:rPr sz="1200" spc="-30" dirty="0">
                          <a:solidFill>
                            <a:srgbClr val="231F20"/>
                          </a:solidFill>
                          <a:latin typeface="Frutiger LT Std"/>
                          <a:cs typeface="Frutiger LT Std"/>
                        </a:rPr>
                        <a:t> </a:t>
                      </a:r>
                      <a:r>
                        <a:rPr sz="1200" spc="-15" dirty="0">
                          <a:solidFill>
                            <a:srgbClr val="231F20"/>
                          </a:solidFill>
                          <a:latin typeface="Frutiger LT Std"/>
                          <a:cs typeface="Frutiger LT Std"/>
                        </a:rPr>
                        <a:t>health</a:t>
                      </a:r>
                      <a:r>
                        <a:rPr sz="1200" spc="-30" dirty="0">
                          <a:solidFill>
                            <a:srgbClr val="231F20"/>
                          </a:solidFill>
                          <a:latin typeface="Frutiger LT Std"/>
                          <a:cs typeface="Frutiger LT Std"/>
                        </a:rPr>
                        <a:t> </a:t>
                      </a:r>
                      <a:r>
                        <a:rPr sz="1200" spc="-10" dirty="0">
                          <a:solidFill>
                            <a:srgbClr val="231F20"/>
                          </a:solidFill>
                          <a:latin typeface="Frutiger LT Std"/>
                          <a:cs typeface="Frutiger LT Std"/>
                        </a:rPr>
                        <a:t>and</a:t>
                      </a:r>
                      <a:r>
                        <a:rPr sz="1200" spc="-30" dirty="0">
                          <a:solidFill>
                            <a:srgbClr val="231F20"/>
                          </a:solidFill>
                          <a:latin typeface="Frutiger LT Std"/>
                          <a:cs typeface="Frutiger LT Std"/>
                        </a:rPr>
                        <a:t> </a:t>
                      </a:r>
                      <a:r>
                        <a:rPr sz="1200" spc="-20" dirty="0">
                          <a:solidFill>
                            <a:srgbClr val="231F20"/>
                          </a:solidFill>
                          <a:latin typeface="Frutiger LT Std"/>
                          <a:cs typeface="Frutiger LT Std"/>
                        </a:rPr>
                        <a:t>reducing</a:t>
                      </a:r>
                      <a:r>
                        <a:rPr sz="1200" spc="-30" dirty="0">
                          <a:solidFill>
                            <a:srgbClr val="231F20"/>
                          </a:solidFill>
                          <a:latin typeface="Frutiger LT Std"/>
                          <a:cs typeface="Frutiger LT Std"/>
                        </a:rPr>
                        <a:t> </a:t>
                      </a:r>
                      <a:r>
                        <a:rPr sz="1200" spc="-15" dirty="0">
                          <a:solidFill>
                            <a:srgbClr val="231F20"/>
                          </a:solidFill>
                          <a:latin typeface="Frutiger LT Std"/>
                          <a:cs typeface="Frutiger LT Std"/>
                        </a:rPr>
                        <a:t>inequalities</a:t>
                      </a:r>
                      <a:r>
                        <a:rPr sz="1200" spc="-30" dirty="0">
                          <a:solidFill>
                            <a:srgbClr val="231F20"/>
                          </a:solidFill>
                          <a:latin typeface="Frutiger LT Std"/>
                          <a:cs typeface="Frutiger LT Std"/>
                        </a:rPr>
                        <a:t> </a:t>
                      </a:r>
                      <a:r>
                        <a:rPr sz="1200" spc="-10" dirty="0">
                          <a:solidFill>
                            <a:srgbClr val="231F20"/>
                          </a:solidFill>
                          <a:latin typeface="Frutiger LT Std"/>
                          <a:cs typeface="Frutiger LT Std"/>
                        </a:rPr>
                        <a:t>in</a:t>
                      </a:r>
                      <a:r>
                        <a:rPr sz="1200" spc="-30" dirty="0">
                          <a:solidFill>
                            <a:srgbClr val="231F20"/>
                          </a:solidFill>
                          <a:latin typeface="Frutiger LT Std"/>
                          <a:cs typeface="Frutiger LT Std"/>
                        </a:rPr>
                        <a:t> </a:t>
                      </a:r>
                      <a:r>
                        <a:rPr sz="1200" spc="-15" dirty="0">
                          <a:solidFill>
                            <a:srgbClr val="231F20"/>
                          </a:solidFill>
                          <a:latin typeface="Frutiger LT Std"/>
                          <a:cs typeface="Frutiger LT Std"/>
                        </a:rPr>
                        <a:t>health</a:t>
                      </a:r>
                      <a:endParaRPr sz="1200" dirty="0">
                        <a:latin typeface="Frutiger LT Std"/>
                        <a:cs typeface="Frutiger LT Std"/>
                      </a:endParaRPr>
                    </a:p>
                  </a:txBody>
                  <a:tcPr marL="0" marR="0" marT="114012" marB="0">
                    <a:lnR w="6350">
                      <a:solidFill>
                        <a:srgbClr val="2088B7"/>
                      </a:solidFill>
                      <a:prstDash val="solid"/>
                    </a:lnR>
                    <a:solidFill>
                      <a:srgbClr val="E7ECF3"/>
                    </a:solidFill>
                  </a:tcPr>
                </a:tc>
                <a:tc>
                  <a:txBody>
                    <a:bodyPr/>
                    <a:lstStyle/>
                    <a:p>
                      <a:pPr>
                        <a:lnSpc>
                          <a:spcPct val="100000"/>
                        </a:lnSpc>
                      </a:pPr>
                      <a:endParaRPr sz="1300">
                        <a:latin typeface="Times New Roman"/>
                        <a:cs typeface="Times New Roman"/>
                      </a:endParaRPr>
                    </a:p>
                  </a:txBody>
                  <a:tcPr marL="0" marR="0" marT="0" marB="0">
                    <a:lnL w="6350">
                      <a:solidFill>
                        <a:srgbClr val="2088B7"/>
                      </a:solidFill>
                      <a:prstDash val="solid"/>
                    </a:lnL>
                    <a:lnR w="6350">
                      <a:solidFill>
                        <a:srgbClr val="7B3F98"/>
                      </a:solidFill>
                      <a:prstDash val="solid"/>
                    </a:lnR>
                  </a:tcPr>
                </a:tc>
                <a:tc gridSpan="2">
                  <a:txBody>
                    <a:bodyPr/>
                    <a:lstStyle/>
                    <a:p>
                      <a:pPr marL="179705">
                        <a:lnSpc>
                          <a:spcPct val="100000"/>
                        </a:lnSpc>
                        <a:spcBef>
                          <a:spcPts val="990"/>
                        </a:spcBef>
                      </a:pPr>
                      <a:r>
                        <a:rPr sz="1600" spc="-45" dirty="0">
                          <a:solidFill>
                            <a:srgbClr val="231F20"/>
                          </a:solidFill>
                          <a:latin typeface="Frutiger-Roman"/>
                          <a:cs typeface="Frutiger-Roman"/>
                        </a:rPr>
                        <a:t>Fiv</a:t>
                      </a:r>
                      <a:r>
                        <a:rPr sz="1600" dirty="0">
                          <a:solidFill>
                            <a:srgbClr val="231F20"/>
                          </a:solidFill>
                          <a:latin typeface="Frutiger-Roman"/>
                          <a:cs typeface="Frutiger-Roman"/>
                        </a:rPr>
                        <a:t>e</a:t>
                      </a:r>
                      <a:r>
                        <a:rPr sz="1600" spc="-90" dirty="0">
                          <a:solidFill>
                            <a:srgbClr val="231F20"/>
                          </a:solidFill>
                          <a:latin typeface="Frutiger-Roman"/>
                          <a:cs typeface="Frutiger-Roman"/>
                        </a:rPr>
                        <a:t> </a:t>
                      </a:r>
                      <a:r>
                        <a:rPr sz="1600" spc="-45" dirty="0">
                          <a:solidFill>
                            <a:srgbClr val="231F20"/>
                          </a:solidFill>
                          <a:latin typeface="Frutiger-Roman"/>
                          <a:cs typeface="Frutiger-Roman"/>
                        </a:rPr>
                        <a:t>enablers</a:t>
                      </a:r>
                      <a:endParaRPr sz="1600">
                        <a:latin typeface="Frutiger-Roman"/>
                        <a:cs typeface="Frutiger-Roman"/>
                      </a:endParaRPr>
                    </a:p>
                    <a:p>
                      <a:pPr marL="179705">
                        <a:lnSpc>
                          <a:spcPct val="100000"/>
                        </a:lnSpc>
                        <a:spcBef>
                          <a:spcPts val="1315"/>
                        </a:spcBef>
                        <a:tabLst>
                          <a:tab pos="431800" algn="l"/>
                        </a:tabLst>
                      </a:pPr>
                      <a:r>
                        <a:rPr sz="1200" b="1" dirty="0">
                          <a:solidFill>
                            <a:srgbClr val="2088B7"/>
                          </a:solidFill>
                          <a:latin typeface="FrutigerLTStd-Bold"/>
                          <a:cs typeface="FrutigerLTStd-Bold"/>
                        </a:rPr>
                        <a:t>5	</a:t>
                      </a:r>
                      <a:r>
                        <a:rPr sz="1200" spc="-25" dirty="0">
                          <a:solidFill>
                            <a:srgbClr val="231F20"/>
                          </a:solidFill>
                          <a:latin typeface="Frutiger LT Std"/>
                          <a:cs typeface="Frutiger LT Std"/>
                        </a:rPr>
                        <a:t>Workforce</a:t>
                      </a:r>
                      <a:endParaRPr sz="1200">
                        <a:latin typeface="Frutiger LT Std"/>
                        <a:cs typeface="Frutiger LT Std"/>
                      </a:endParaRPr>
                    </a:p>
                  </a:txBody>
                  <a:tcPr marL="0" marR="0" marT="114012" marB="0">
                    <a:lnL w="6350">
                      <a:solidFill>
                        <a:srgbClr val="7B3F98"/>
                      </a:solidFill>
                      <a:prstDash val="solid"/>
                    </a:lnL>
                    <a:lnR w="6350">
                      <a:solidFill>
                        <a:srgbClr val="7B3F98"/>
                      </a:solidFill>
                      <a:prstDash val="solid"/>
                    </a:lnR>
                    <a:lnT w="6350">
                      <a:solidFill>
                        <a:srgbClr val="7B3F98"/>
                      </a:solidFill>
                      <a:prstDash val="solid"/>
                    </a:lnT>
                    <a:solidFill>
                      <a:srgbClr val="EAE4F1"/>
                    </a:solidFill>
                  </a:tcPr>
                </a:tc>
                <a:tc hMerge="1">
                  <a:txBody>
                    <a:bodyPr/>
                    <a:lstStyle/>
                    <a:p>
                      <a:endParaRPr/>
                    </a:p>
                  </a:txBody>
                  <a:tcPr marL="0" marR="0" marT="0" marB="0"/>
                </a:tc>
                <a:extLst>
                  <a:ext uri="{0D108BD9-81ED-4DB2-BD59-A6C34878D82A}">
                    <a16:rowId xmlns:a16="http://schemas.microsoft.com/office/drawing/2014/main" val="10000"/>
                  </a:ext>
                </a:extLst>
              </a:tr>
              <a:tr h="409508">
                <a:tc>
                  <a:txBody>
                    <a:bodyPr/>
                    <a:lstStyle/>
                    <a:p>
                      <a:pPr marL="20955">
                        <a:lnSpc>
                          <a:spcPct val="100000"/>
                        </a:lnSpc>
                        <a:spcBef>
                          <a:spcPts val="1000"/>
                        </a:spcBef>
                        <a:tabLst>
                          <a:tab pos="272415" algn="l"/>
                        </a:tabLst>
                      </a:pPr>
                      <a:r>
                        <a:rPr sz="1200" b="1" dirty="0">
                          <a:solidFill>
                            <a:srgbClr val="2088B7"/>
                          </a:solidFill>
                          <a:latin typeface="FrutigerLTStd-Bold"/>
                          <a:cs typeface="FrutigerLTStd-Bold"/>
                        </a:rPr>
                        <a:t>2	</a:t>
                      </a:r>
                      <a:r>
                        <a:rPr sz="1200" spc="-15" dirty="0">
                          <a:solidFill>
                            <a:srgbClr val="231F20"/>
                          </a:solidFill>
                          <a:latin typeface="Frutiger LT Std"/>
                          <a:cs typeface="Frutiger LT Std"/>
                        </a:rPr>
                        <a:t>Local</a:t>
                      </a:r>
                      <a:r>
                        <a:rPr sz="1200" spc="-40" dirty="0">
                          <a:solidFill>
                            <a:srgbClr val="231F20"/>
                          </a:solidFill>
                          <a:latin typeface="Frutiger LT Std"/>
                          <a:cs typeface="Frutiger LT Std"/>
                        </a:rPr>
                        <a:t> </a:t>
                      </a:r>
                      <a:r>
                        <a:rPr sz="1200" spc="-20" dirty="0">
                          <a:solidFill>
                            <a:srgbClr val="231F20"/>
                          </a:solidFill>
                          <a:latin typeface="Frutiger LT Std"/>
                          <a:cs typeface="Frutiger LT Std"/>
                        </a:rPr>
                        <a:t>care</a:t>
                      </a:r>
                      <a:r>
                        <a:rPr sz="1200" spc="-35" dirty="0">
                          <a:solidFill>
                            <a:srgbClr val="231F20"/>
                          </a:solidFill>
                          <a:latin typeface="Frutiger LT Std"/>
                          <a:cs typeface="Frutiger LT Std"/>
                        </a:rPr>
                        <a:t> </a:t>
                      </a:r>
                      <a:r>
                        <a:rPr sz="1200" spc="-15" dirty="0">
                          <a:solidFill>
                            <a:srgbClr val="231F20"/>
                          </a:solidFill>
                          <a:latin typeface="Frutiger LT Std"/>
                          <a:cs typeface="Frutiger LT Std"/>
                        </a:rPr>
                        <a:t>including</a:t>
                      </a:r>
                      <a:r>
                        <a:rPr sz="1200" spc="-35" dirty="0">
                          <a:solidFill>
                            <a:srgbClr val="231F20"/>
                          </a:solidFill>
                          <a:latin typeface="Frutiger LT Std"/>
                          <a:cs typeface="Frutiger LT Std"/>
                        </a:rPr>
                        <a:t> </a:t>
                      </a:r>
                      <a:r>
                        <a:rPr sz="1200" spc="-15" dirty="0">
                          <a:solidFill>
                            <a:srgbClr val="231F20"/>
                          </a:solidFill>
                          <a:latin typeface="Frutiger LT Std"/>
                          <a:cs typeface="Frutiger LT Std"/>
                        </a:rPr>
                        <a:t>primary</a:t>
                      </a:r>
                      <a:r>
                        <a:rPr sz="1200" spc="-40" dirty="0">
                          <a:solidFill>
                            <a:srgbClr val="231F20"/>
                          </a:solidFill>
                          <a:latin typeface="Frutiger LT Std"/>
                          <a:cs typeface="Frutiger LT Std"/>
                        </a:rPr>
                        <a:t> </a:t>
                      </a:r>
                      <a:r>
                        <a:rPr sz="1200" spc="-20" dirty="0">
                          <a:solidFill>
                            <a:srgbClr val="231F20"/>
                          </a:solidFill>
                          <a:latin typeface="Frutiger LT Std"/>
                          <a:cs typeface="Frutiger LT Std"/>
                        </a:rPr>
                        <a:t>care</a:t>
                      </a:r>
                      <a:endParaRPr sz="1200">
                        <a:latin typeface="Frutiger LT Std"/>
                        <a:cs typeface="Frutiger LT Std"/>
                      </a:endParaRPr>
                    </a:p>
                  </a:txBody>
                  <a:tcPr marL="0" marR="0" marT="115164" marB="0">
                    <a:lnR w="6350">
                      <a:solidFill>
                        <a:srgbClr val="2088B7"/>
                      </a:solidFill>
                      <a:prstDash val="solid"/>
                    </a:lnR>
                    <a:solidFill>
                      <a:srgbClr val="E7ECF3"/>
                    </a:solidFill>
                  </a:tcPr>
                </a:tc>
                <a:tc>
                  <a:txBody>
                    <a:bodyPr/>
                    <a:lstStyle/>
                    <a:p>
                      <a:pPr>
                        <a:lnSpc>
                          <a:spcPct val="100000"/>
                        </a:lnSpc>
                      </a:pPr>
                      <a:endParaRPr sz="1300">
                        <a:latin typeface="Times New Roman"/>
                        <a:cs typeface="Times New Roman"/>
                      </a:endParaRPr>
                    </a:p>
                  </a:txBody>
                  <a:tcPr marL="0" marR="0" marT="0" marB="0">
                    <a:lnL w="6350">
                      <a:solidFill>
                        <a:srgbClr val="2088B7"/>
                      </a:solidFill>
                      <a:prstDash val="solid"/>
                    </a:lnL>
                    <a:lnR w="6350">
                      <a:solidFill>
                        <a:srgbClr val="7B3F98"/>
                      </a:solidFill>
                      <a:prstDash val="solid"/>
                    </a:lnR>
                  </a:tcPr>
                </a:tc>
                <a:tc>
                  <a:txBody>
                    <a:bodyPr/>
                    <a:lstStyle/>
                    <a:p>
                      <a:pPr marR="72390" algn="r">
                        <a:lnSpc>
                          <a:spcPct val="100000"/>
                        </a:lnSpc>
                        <a:spcBef>
                          <a:spcPts val="1000"/>
                        </a:spcBef>
                      </a:pPr>
                      <a:r>
                        <a:rPr sz="1200" b="1" dirty="0">
                          <a:solidFill>
                            <a:srgbClr val="2088B7"/>
                          </a:solidFill>
                          <a:latin typeface="FrutigerLTStd-Bold"/>
                          <a:cs typeface="FrutigerLTStd-Bold"/>
                        </a:rPr>
                        <a:t>6</a:t>
                      </a:r>
                      <a:endParaRPr sz="1200">
                        <a:latin typeface="FrutigerLTStd-Bold"/>
                        <a:cs typeface="FrutigerLTStd-Bold"/>
                      </a:endParaRPr>
                    </a:p>
                  </a:txBody>
                  <a:tcPr marL="0" marR="0" marT="115164" marB="0">
                    <a:lnL w="6350">
                      <a:solidFill>
                        <a:srgbClr val="7B3F98"/>
                      </a:solidFill>
                      <a:prstDash val="solid"/>
                    </a:lnL>
                    <a:solidFill>
                      <a:srgbClr val="EAE4F1"/>
                    </a:solidFill>
                  </a:tcPr>
                </a:tc>
                <a:tc>
                  <a:txBody>
                    <a:bodyPr/>
                    <a:lstStyle/>
                    <a:p>
                      <a:pPr marL="80010">
                        <a:lnSpc>
                          <a:spcPct val="100000"/>
                        </a:lnSpc>
                        <a:spcBef>
                          <a:spcPts val="1000"/>
                        </a:spcBef>
                      </a:pPr>
                      <a:r>
                        <a:rPr sz="1200" spc="-20" dirty="0">
                          <a:solidFill>
                            <a:srgbClr val="231F20"/>
                          </a:solidFill>
                          <a:latin typeface="Frutiger LT Std"/>
                          <a:cs typeface="Frutiger LT Std"/>
                        </a:rPr>
                        <a:t>Research</a:t>
                      </a:r>
                      <a:r>
                        <a:rPr sz="1200" spc="-55" dirty="0">
                          <a:solidFill>
                            <a:srgbClr val="231F20"/>
                          </a:solidFill>
                          <a:latin typeface="Frutiger LT Std"/>
                          <a:cs typeface="Frutiger LT Std"/>
                        </a:rPr>
                        <a:t> </a:t>
                      </a:r>
                      <a:r>
                        <a:rPr sz="1200" spc="-10" dirty="0">
                          <a:solidFill>
                            <a:srgbClr val="231F20"/>
                          </a:solidFill>
                          <a:latin typeface="Frutiger LT Std"/>
                          <a:cs typeface="Frutiger LT Std"/>
                        </a:rPr>
                        <a:t>and</a:t>
                      </a:r>
                      <a:r>
                        <a:rPr sz="1200" spc="-50" dirty="0">
                          <a:solidFill>
                            <a:srgbClr val="231F20"/>
                          </a:solidFill>
                          <a:latin typeface="Frutiger LT Std"/>
                          <a:cs typeface="Frutiger LT Std"/>
                        </a:rPr>
                        <a:t> </a:t>
                      </a:r>
                      <a:r>
                        <a:rPr sz="1200" spc="-15" dirty="0">
                          <a:solidFill>
                            <a:srgbClr val="231F20"/>
                          </a:solidFill>
                          <a:latin typeface="Frutiger LT Std"/>
                          <a:cs typeface="Frutiger LT Std"/>
                        </a:rPr>
                        <a:t>innovation</a:t>
                      </a:r>
                      <a:endParaRPr sz="1200">
                        <a:latin typeface="Frutiger LT Std"/>
                        <a:cs typeface="Frutiger LT Std"/>
                      </a:endParaRPr>
                    </a:p>
                  </a:txBody>
                  <a:tcPr marL="0" marR="0" marT="115164" marB="0">
                    <a:lnR w="6350">
                      <a:solidFill>
                        <a:srgbClr val="7B3F98"/>
                      </a:solidFill>
                      <a:prstDash val="solid"/>
                    </a:lnR>
                    <a:solidFill>
                      <a:srgbClr val="EAE4F1"/>
                    </a:solidFill>
                  </a:tcPr>
                </a:tc>
                <a:extLst>
                  <a:ext uri="{0D108BD9-81ED-4DB2-BD59-A6C34878D82A}">
                    <a16:rowId xmlns:a16="http://schemas.microsoft.com/office/drawing/2014/main" val="10001"/>
                  </a:ext>
                </a:extLst>
              </a:tr>
              <a:tr h="409508">
                <a:tc>
                  <a:txBody>
                    <a:bodyPr/>
                    <a:lstStyle/>
                    <a:p>
                      <a:pPr marL="20955">
                        <a:lnSpc>
                          <a:spcPct val="100000"/>
                        </a:lnSpc>
                        <a:spcBef>
                          <a:spcPts val="925"/>
                        </a:spcBef>
                        <a:tabLst>
                          <a:tab pos="272415" algn="l"/>
                        </a:tabLst>
                      </a:pPr>
                      <a:r>
                        <a:rPr sz="1200" b="1" dirty="0">
                          <a:solidFill>
                            <a:srgbClr val="2088B7"/>
                          </a:solidFill>
                          <a:latin typeface="FrutigerLTStd-Bold"/>
                          <a:cs typeface="FrutigerLTStd-Bold"/>
                        </a:rPr>
                        <a:t>3	</a:t>
                      </a:r>
                      <a:r>
                        <a:rPr sz="1200" spc="-15" dirty="0">
                          <a:solidFill>
                            <a:srgbClr val="231F20"/>
                          </a:solidFill>
                          <a:latin typeface="Frutiger LT Std"/>
                          <a:cs typeface="Frutiger LT Std"/>
                        </a:rPr>
                        <a:t>Mental</a:t>
                      </a:r>
                      <a:r>
                        <a:rPr sz="1200" spc="-35" dirty="0">
                          <a:solidFill>
                            <a:srgbClr val="231F20"/>
                          </a:solidFill>
                          <a:latin typeface="Frutiger LT Std"/>
                          <a:cs typeface="Frutiger LT Std"/>
                        </a:rPr>
                        <a:t> </a:t>
                      </a:r>
                      <a:r>
                        <a:rPr sz="1200" spc="-15" dirty="0">
                          <a:solidFill>
                            <a:srgbClr val="231F20"/>
                          </a:solidFill>
                          <a:latin typeface="Frutiger LT Std"/>
                          <a:cs typeface="Frutiger LT Std"/>
                        </a:rPr>
                        <a:t>health</a:t>
                      </a:r>
                      <a:r>
                        <a:rPr sz="1200" spc="-30" dirty="0">
                          <a:solidFill>
                            <a:srgbClr val="231F20"/>
                          </a:solidFill>
                          <a:latin typeface="Frutiger LT Std"/>
                          <a:cs typeface="Frutiger LT Std"/>
                        </a:rPr>
                        <a:t> </a:t>
                      </a:r>
                      <a:r>
                        <a:rPr sz="1200" spc="-10" dirty="0">
                          <a:solidFill>
                            <a:srgbClr val="231F20"/>
                          </a:solidFill>
                          <a:latin typeface="Frutiger LT Std"/>
                          <a:cs typeface="Frutiger LT Std"/>
                        </a:rPr>
                        <a:t>and</a:t>
                      </a:r>
                      <a:r>
                        <a:rPr sz="1200" spc="-30" dirty="0">
                          <a:solidFill>
                            <a:srgbClr val="231F20"/>
                          </a:solidFill>
                          <a:latin typeface="Frutiger LT Std"/>
                          <a:cs typeface="Frutiger LT Std"/>
                        </a:rPr>
                        <a:t> </a:t>
                      </a:r>
                      <a:r>
                        <a:rPr sz="1200" spc="-20" dirty="0">
                          <a:solidFill>
                            <a:srgbClr val="231F20"/>
                          </a:solidFill>
                          <a:latin typeface="Frutiger LT Std"/>
                          <a:cs typeface="Frutiger LT Std"/>
                        </a:rPr>
                        <a:t>care</a:t>
                      </a:r>
                      <a:r>
                        <a:rPr sz="1200" spc="-35" dirty="0">
                          <a:solidFill>
                            <a:srgbClr val="231F20"/>
                          </a:solidFill>
                          <a:latin typeface="Frutiger LT Std"/>
                          <a:cs typeface="Frutiger LT Std"/>
                        </a:rPr>
                        <a:t> </a:t>
                      </a:r>
                      <a:r>
                        <a:rPr sz="1200" spc="-10" dirty="0">
                          <a:solidFill>
                            <a:srgbClr val="231F20"/>
                          </a:solidFill>
                          <a:latin typeface="Frutiger LT Std"/>
                          <a:cs typeface="Frutiger LT Std"/>
                        </a:rPr>
                        <a:t>for</a:t>
                      </a:r>
                      <a:r>
                        <a:rPr sz="1200" spc="-30" dirty="0">
                          <a:solidFill>
                            <a:srgbClr val="231F20"/>
                          </a:solidFill>
                          <a:latin typeface="Frutiger LT Std"/>
                          <a:cs typeface="Frutiger LT Std"/>
                        </a:rPr>
                        <a:t> </a:t>
                      </a:r>
                      <a:r>
                        <a:rPr sz="1200" spc="-15" dirty="0">
                          <a:solidFill>
                            <a:srgbClr val="231F20"/>
                          </a:solidFill>
                          <a:latin typeface="Frutiger LT Std"/>
                          <a:cs typeface="Frutiger LT Std"/>
                        </a:rPr>
                        <a:t>people</a:t>
                      </a:r>
                      <a:r>
                        <a:rPr sz="1200" spc="-30" dirty="0">
                          <a:solidFill>
                            <a:srgbClr val="231F20"/>
                          </a:solidFill>
                          <a:latin typeface="Frutiger LT Std"/>
                          <a:cs typeface="Frutiger LT Std"/>
                        </a:rPr>
                        <a:t> </a:t>
                      </a:r>
                      <a:r>
                        <a:rPr sz="1200" spc="-15" dirty="0">
                          <a:solidFill>
                            <a:srgbClr val="231F20"/>
                          </a:solidFill>
                          <a:latin typeface="Frutiger LT Std"/>
                          <a:cs typeface="Frutiger LT Std"/>
                        </a:rPr>
                        <a:t>with</a:t>
                      </a:r>
                      <a:r>
                        <a:rPr sz="1200" spc="-30" dirty="0">
                          <a:solidFill>
                            <a:srgbClr val="231F20"/>
                          </a:solidFill>
                          <a:latin typeface="Frutiger LT Std"/>
                          <a:cs typeface="Frutiger LT Std"/>
                        </a:rPr>
                        <a:t> </a:t>
                      </a:r>
                      <a:r>
                        <a:rPr sz="1200" spc="-10" dirty="0">
                          <a:solidFill>
                            <a:srgbClr val="231F20"/>
                          </a:solidFill>
                          <a:latin typeface="Frutiger LT Std"/>
                          <a:cs typeface="Frutiger LT Std"/>
                        </a:rPr>
                        <a:t>learning</a:t>
                      </a:r>
                      <a:r>
                        <a:rPr sz="1200" spc="-35" dirty="0">
                          <a:solidFill>
                            <a:srgbClr val="231F20"/>
                          </a:solidFill>
                          <a:latin typeface="Frutiger LT Std"/>
                          <a:cs typeface="Frutiger LT Std"/>
                        </a:rPr>
                        <a:t> </a:t>
                      </a:r>
                      <a:r>
                        <a:rPr sz="1200" spc="-15" dirty="0">
                          <a:solidFill>
                            <a:srgbClr val="231F20"/>
                          </a:solidFill>
                          <a:latin typeface="Frutiger LT Std"/>
                          <a:cs typeface="Frutiger LT Std"/>
                        </a:rPr>
                        <a:t>disabilities</a:t>
                      </a:r>
                      <a:r>
                        <a:rPr sz="1200" spc="-30" dirty="0">
                          <a:solidFill>
                            <a:srgbClr val="231F20"/>
                          </a:solidFill>
                          <a:latin typeface="Frutiger LT Std"/>
                          <a:cs typeface="Frutiger LT Std"/>
                        </a:rPr>
                        <a:t> </a:t>
                      </a:r>
                      <a:r>
                        <a:rPr sz="1200" spc="-10" dirty="0">
                          <a:solidFill>
                            <a:srgbClr val="231F20"/>
                          </a:solidFill>
                          <a:latin typeface="Frutiger LT Std"/>
                          <a:cs typeface="Frutiger LT Std"/>
                        </a:rPr>
                        <a:t>and</a:t>
                      </a:r>
                      <a:r>
                        <a:rPr sz="1200" spc="-30" dirty="0">
                          <a:solidFill>
                            <a:srgbClr val="231F20"/>
                          </a:solidFill>
                          <a:latin typeface="Frutiger LT Std"/>
                          <a:cs typeface="Frutiger LT Std"/>
                        </a:rPr>
                        <a:t> </a:t>
                      </a:r>
                      <a:r>
                        <a:rPr sz="1200" spc="-15" dirty="0">
                          <a:solidFill>
                            <a:srgbClr val="231F20"/>
                          </a:solidFill>
                          <a:latin typeface="Frutiger LT Std"/>
                          <a:cs typeface="Frutiger LT Std"/>
                        </a:rPr>
                        <a:t>autism</a:t>
                      </a:r>
                      <a:endParaRPr sz="1200">
                        <a:latin typeface="Frutiger LT Std"/>
                        <a:cs typeface="Frutiger LT Std"/>
                      </a:endParaRPr>
                    </a:p>
                  </a:txBody>
                  <a:tcPr marL="0" marR="0" marT="106526" marB="0">
                    <a:lnR w="6350">
                      <a:solidFill>
                        <a:srgbClr val="2088B7"/>
                      </a:solidFill>
                      <a:prstDash val="solid"/>
                    </a:lnR>
                    <a:solidFill>
                      <a:srgbClr val="E7ECF3"/>
                    </a:solidFill>
                  </a:tcPr>
                </a:tc>
                <a:tc>
                  <a:txBody>
                    <a:bodyPr/>
                    <a:lstStyle/>
                    <a:p>
                      <a:pPr>
                        <a:lnSpc>
                          <a:spcPct val="100000"/>
                        </a:lnSpc>
                      </a:pPr>
                      <a:endParaRPr sz="1300">
                        <a:latin typeface="Times New Roman"/>
                        <a:cs typeface="Times New Roman"/>
                      </a:endParaRPr>
                    </a:p>
                  </a:txBody>
                  <a:tcPr marL="0" marR="0" marT="0" marB="0">
                    <a:lnL w="6350">
                      <a:solidFill>
                        <a:srgbClr val="2088B7"/>
                      </a:solidFill>
                      <a:prstDash val="solid"/>
                    </a:lnL>
                    <a:lnR w="6350">
                      <a:solidFill>
                        <a:srgbClr val="7B3F98"/>
                      </a:solidFill>
                      <a:prstDash val="solid"/>
                    </a:lnR>
                  </a:tcPr>
                </a:tc>
                <a:tc>
                  <a:txBody>
                    <a:bodyPr/>
                    <a:lstStyle/>
                    <a:p>
                      <a:pPr marR="72390" algn="r">
                        <a:lnSpc>
                          <a:spcPct val="100000"/>
                        </a:lnSpc>
                        <a:spcBef>
                          <a:spcPts val="905"/>
                        </a:spcBef>
                      </a:pPr>
                      <a:r>
                        <a:rPr sz="1200" b="1" dirty="0">
                          <a:solidFill>
                            <a:srgbClr val="2088B7"/>
                          </a:solidFill>
                          <a:latin typeface="FrutigerLTStd-Bold"/>
                          <a:cs typeface="FrutigerLTStd-Bold"/>
                        </a:rPr>
                        <a:t>7</a:t>
                      </a:r>
                      <a:endParaRPr sz="1200">
                        <a:latin typeface="FrutigerLTStd-Bold"/>
                        <a:cs typeface="FrutigerLTStd-Bold"/>
                      </a:endParaRPr>
                    </a:p>
                  </a:txBody>
                  <a:tcPr marL="0" marR="0" marT="104223" marB="0">
                    <a:lnL w="6350">
                      <a:solidFill>
                        <a:srgbClr val="7B3F98"/>
                      </a:solidFill>
                      <a:prstDash val="solid"/>
                    </a:lnL>
                    <a:solidFill>
                      <a:srgbClr val="EAE4F1"/>
                    </a:solidFill>
                  </a:tcPr>
                </a:tc>
                <a:tc>
                  <a:txBody>
                    <a:bodyPr/>
                    <a:lstStyle/>
                    <a:p>
                      <a:pPr marL="80010">
                        <a:lnSpc>
                          <a:spcPct val="100000"/>
                        </a:lnSpc>
                        <a:spcBef>
                          <a:spcPts val="905"/>
                        </a:spcBef>
                      </a:pPr>
                      <a:r>
                        <a:rPr sz="1200" spc="-15" dirty="0">
                          <a:solidFill>
                            <a:srgbClr val="231F20"/>
                          </a:solidFill>
                          <a:latin typeface="Frutiger LT Std"/>
                          <a:cs typeface="Frutiger LT Std"/>
                        </a:rPr>
                        <a:t>Digital</a:t>
                      </a:r>
                      <a:endParaRPr sz="1200">
                        <a:latin typeface="Frutiger LT Std"/>
                        <a:cs typeface="Frutiger LT Std"/>
                      </a:endParaRPr>
                    </a:p>
                  </a:txBody>
                  <a:tcPr marL="0" marR="0" marT="104223" marB="0">
                    <a:lnR w="6350">
                      <a:solidFill>
                        <a:srgbClr val="7B3F98"/>
                      </a:solidFill>
                      <a:prstDash val="solid"/>
                    </a:lnR>
                    <a:solidFill>
                      <a:srgbClr val="EAE4F1"/>
                    </a:solidFill>
                  </a:tcPr>
                </a:tc>
                <a:extLst>
                  <a:ext uri="{0D108BD9-81ED-4DB2-BD59-A6C34878D82A}">
                    <a16:rowId xmlns:a16="http://schemas.microsoft.com/office/drawing/2014/main" val="10002"/>
                  </a:ext>
                </a:extLst>
              </a:tr>
              <a:tr h="1126004">
                <a:tc>
                  <a:txBody>
                    <a:bodyPr/>
                    <a:lstStyle/>
                    <a:p>
                      <a:pPr marL="20955">
                        <a:lnSpc>
                          <a:spcPct val="100000"/>
                        </a:lnSpc>
                        <a:spcBef>
                          <a:spcPts val="1025"/>
                        </a:spcBef>
                        <a:tabLst>
                          <a:tab pos="272415" algn="l"/>
                          <a:tab pos="1190625" algn="l"/>
                        </a:tabLst>
                      </a:pPr>
                      <a:r>
                        <a:rPr sz="1800" b="1" baseline="6410" dirty="0">
                          <a:solidFill>
                            <a:srgbClr val="2088B7"/>
                          </a:solidFill>
                          <a:latin typeface="FrutigerLTStd-Bold"/>
                          <a:cs typeface="FrutigerLTStd-Bold"/>
                        </a:rPr>
                        <a:t>4	</a:t>
                      </a:r>
                      <a:r>
                        <a:rPr sz="1800" spc="-22" baseline="6410" dirty="0">
                          <a:solidFill>
                            <a:srgbClr val="231F20"/>
                          </a:solidFill>
                          <a:latin typeface="Frutiger LT Std"/>
                          <a:cs typeface="Frutiger LT Std"/>
                        </a:rPr>
                        <a:t>Acute</a:t>
                      </a:r>
                      <a:r>
                        <a:rPr sz="1800" spc="-37" baseline="6410" dirty="0">
                          <a:solidFill>
                            <a:srgbClr val="231F20"/>
                          </a:solidFill>
                          <a:latin typeface="Frutiger LT Std"/>
                          <a:cs typeface="Frutiger LT Std"/>
                        </a:rPr>
                        <a:t> </a:t>
                      </a:r>
                      <a:r>
                        <a:rPr sz="1800" spc="-30" baseline="6410" dirty="0">
                          <a:solidFill>
                            <a:srgbClr val="231F20"/>
                          </a:solidFill>
                          <a:latin typeface="Frutiger LT Std"/>
                          <a:cs typeface="Frutiger LT Std"/>
                        </a:rPr>
                        <a:t>care:	</a:t>
                      </a:r>
                      <a:r>
                        <a:rPr sz="1200" dirty="0">
                          <a:solidFill>
                            <a:srgbClr val="F89A3D"/>
                          </a:solidFill>
                          <a:latin typeface="Frutiger LT Std"/>
                          <a:cs typeface="Frutiger LT Std"/>
                        </a:rPr>
                        <a:t>•</a:t>
                      </a:r>
                      <a:r>
                        <a:rPr sz="1200" spc="365" dirty="0">
                          <a:solidFill>
                            <a:srgbClr val="F89A3D"/>
                          </a:solidFill>
                          <a:latin typeface="Frutiger LT Std"/>
                          <a:cs typeface="Frutiger LT Std"/>
                        </a:rPr>
                        <a:t> </a:t>
                      </a:r>
                      <a:r>
                        <a:rPr sz="1200" spc="-15" dirty="0">
                          <a:solidFill>
                            <a:srgbClr val="231F20"/>
                          </a:solidFill>
                          <a:latin typeface="Frutiger LT Std"/>
                          <a:cs typeface="Frutiger LT Std"/>
                        </a:rPr>
                        <a:t>Urgent</a:t>
                      </a:r>
                      <a:r>
                        <a:rPr sz="1200" spc="-45" dirty="0">
                          <a:solidFill>
                            <a:srgbClr val="231F20"/>
                          </a:solidFill>
                          <a:latin typeface="Frutiger LT Std"/>
                          <a:cs typeface="Frutiger LT Std"/>
                        </a:rPr>
                        <a:t> </a:t>
                      </a:r>
                      <a:r>
                        <a:rPr sz="1200" spc="-10" dirty="0">
                          <a:solidFill>
                            <a:srgbClr val="231F20"/>
                          </a:solidFill>
                          <a:latin typeface="Frutiger LT Std"/>
                          <a:cs typeface="Frutiger LT Std"/>
                        </a:rPr>
                        <a:t>and</a:t>
                      </a:r>
                      <a:r>
                        <a:rPr sz="1200" spc="-45" dirty="0">
                          <a:solidFill>
                            <a:srgbClr val="231F20"/>
                          </a:solidFill>
                          <a:latin typeface="Frutiger LT Std"/>
                          <a:cs typeface="Frutiger LT Std"/>
                        </a:rPr>
                        <a:t> </a:t>
                      </a:r>
                      <a:r>
                        <a:rPr sz="1200" spc="-15" dirty="0">
                          <a:solidFill>
                            <a:srgbClr val="231F20"/>
                          </a:solidFill>
                          <a:latin typeface="Frutiger LT Std"/>
                          <a:cs typeface="Frutiger LT Std"/>
                        </a:rPr>
                        <a:t>emergency</a:t>
                      </a:r>
                      <a:endParaRPr sz="1200" dirty="0">
                        <a:latin typeface="Frutiger LT Std"/>
                        <a:cs typeface="Frutiger LT Std"/>
                      </a:endParaRPr>
                    </a:p>
                    <a:p>
                      <a:pPr marL="1370330" indent="-180340">
                        <a:lnSpc>
                          <a:spcPct val="100000"/>
                        </a:lnSpc>
                        <a:spcBef>
                          <a:spcPts val="405"/>
                        </a:spcBef>
                        <a:buClr>
                          <a:srgbClr val="F89A3D"/>
                        </a:buClr>
                        <a:buChar char="•"/>
                        <a:tabLst>
                          <a:tab pos="1370965" algn="l"/>
                        </a:tabLst>
                      </a:pPr>
                      <a:r>
                        <a:rPr sz="1200" spc="-15" dirty="0">
                          <a:solidFill>
                            <a:srgbClr val="231F20"/>
                          </a:solidFill>
                          <a:latin typeface="Frutiger LT Std"/>
                          <a:cs typeface="Frutiger LT Std"/>
                        </a:rPr>
                        <a:t>Elective</a:t>
                      </a:r>
                      <a:r>
                        <a:rPr sz="1200" spc="-35" dirty="0">
                          <a:solidFill>
                            <a:srgbClr val="231F20"/>
                          </a:solidFill>
                          <a:latin typeface="Frutiger LT Std"/>
                          <a:cs typeface="Frutiger LT Std"/>
                        </a:rPr>
                        <a:t> </a:t>
                      </a:r>
                      <a:r>
                        <a:rPr sz="1200" spc="-15" dirty="0">
                          <a:solidFill>
                            <a:srgbClr val="231F20"/>
                          </a:solidFill>
                          <a:latin typeface="Frutiger LT Std"/>
                          <a:cs typeface="Frutiger LT Std"/>
                        </a:rPr>
                        <a:t>(high</a:t>
                      </a:r>
                      <a:r>
                        <a:rPr sz="1200" spc="-35" dirty="0">
                          <a:solidFill>
                            <a:srgbClr val="231F20"/>
                          </a:solidFill>
                          <a:latin typeface="Frutiger LT Std"/>
                          <a:cs typeface="Frutiger LT Std"/>
                        </a:rPr>
                        <a:t> </a:t>
                      </a:r>
                      <a:r>
                        <a:rPr sz="1200" spc="-15" dirty="0">
                          <a:solidFill>
                            <a:srgbClr val="231F20"/>
                          </a:solidFill>
                          <a:latin typeface="Frutiger LT Std"/>
                          <a:cs typeface="Frutiger LT Std"/>
                        </a:rPr>
                        <a:t>volume/low</a:t>
                      </a:r>
                      <a:r>
                        <a:rPr sz="1200" spc="-35" dirty="0">
                          <a:solidFill>
                            <a:srgbClr val="231F20"/>
                          </a:solidFill>
                          <a:latin typeface="Frutiger LT Std"/>
                          <a:cs typeface="Frutiger LT Std"/>
                        </a:rPr>
                        <a:t> </a:t>
                      </a:r>
                      <a:r>
                        <a:rPr sz="1200" spc="-25" dirty="0">
                          <a:solidFill>
                            <a:srgbClr val="231F20"/>
                          </a:solidFill>
                          <a:latin typeface="Frutiger LT Std"/>
                          <a:cs typeface="Frutiger LT Std"/>
                        </a:rPr>
                        <a:t>complexity,</a:t>
                      </a:r>
                      <a:r>
                        <a:rPr sz="1200" spc="-35" dirty="0">
                          <a:solidFill>
                            <a:srgbClr val="231F20"/>
                          </a:solidFill>
                          <a:latin typeface="Frutiger LT Std"/>
                          <a:cs typeface="Frutiger LT Std"/>
                        </a:rPr>
                        <a:t> </a:t>
                      </a:r>
                      <a:r>
                        <a:rPr sz="1200" spc="-15" dirty="0">
                          <a:solidFill>
                            <a:srgbClr val="231F20"/>
                          </a:solidFill>
                          <a:latin typeface="Frutiger LT Std"/>
                          <a:cs typeface="Frutiger LT Std"/>
                        </a:rPr>
                        <a:t>outpatients</a:t>
                      </a:r>
                      <a:r>
                        <a:rPr sz="1200" spc="-35" dirty="0">
                          <a:solidFill>
                            <a:srgbClr val="231F20"/>
                          </a:solidFill>
                          <a:latin typeface="Frutiger LT Std"/>
                          <a:cs typeface="Frutiger LT Std"/>
                        </a:rPr>
                        <a:t> </a:t>
                      </a:r>
                      <a:r>
                        <a:rPr sz="1200" spc="-10" dirty="0">
                          <a:solidFill>
                            <a:srgbClr val="231F20"/>
                          </a:solidFill>
                          <a:latin typeface="Frutiger LT Std"/>
                          <a:cs typeface="Frutiger LT Std"/>
                        </a:rPr>
                        <a:t>and</a:t>
                      </a:r>
                      <a:r>
                        <a:rPr sz="1200" spc="-35" dirty="0">
                          <a:solidFill>
                            <a:srgbClr val="231F20"/>
                          </a:solidFill>
                          <a:latin typeface="Frutiger LT Std"/>
                          <a:cs typeface="Frutiger LT Std"/>
                        </a:rPr>
                        <a:t> </a:t>
                      </a:r>
                      <a:r>
                        <a:rPr sz="1200" spc="-15" dirty="0">
                          <a:solidFill>
                            <a:srgbClr val="231F20"/>
                          </a:solidFill>
                          <a:latin typeface="Frutiger LT Std"/>
                          <a:cs typeface="Frutiger LT Std"/>
                        </a:rPr>
                        <a:t>diagnostics)</a:t>
                      </a:r>
                      <a:endParaRPr sz="1200" dirty="0">
                        <a:latin typeface="Frutiger LT Std"/>
                        <a:cs typeface="Frutiger LT Std"/>
                      </a:endParaRPr>
                    </a:p>
                    <a:p>
                      <a:pPr marL="1370330" indent="-180340">
                        <a:lnSpc>
                          <a:spcPct val="100000"/>
                        </a:lnSpc>
                        <a:spcBef>
                          <a:spcPts val="405"/>
                        </a:spcBef>
                        <a:buClr>
                          <a:srgbClr val="F89A3D"/>
                        </a:buClr>
                        <a:buChar char="•"/>
                        <a:tabLst>
                          <a:tab pos="1370965" algn="l"/>
                        </a:tabLst>
                      </a:pPr>
                      <a:r>
                        <a:rPr sz="1200" spc="-15" dirty="0">
                          <a:solidFill>
                            <a:srgbClr val="231F20"/>
                          </a:solidFill>
                          <a:latin typeface="Frutiger LT Std"/>
                          <a:cs typeface="Frutiger LT Std"/>
                        </a:rPr>
                        <a:t>Critical</a:t>
                      </a:r>
                      <a:r>
                        <a:rPr sz="1200" spc="-65" dirty="0">
                          <a:solidFill>
                            <a:srgbClr val="231F20"/>
                          </a:solidFill>
                          <a:latin typeface="Frutiger LT Std"/>
                          <a:cs typeface="Frutiger LT Std"/>
                        </a:rPr>
                        <a:t> </a:t>
                      </a:r>
                      <a:r>
                        <a:rPr sz="1200" spc="-20" dirty="0">
                          <a:solidFill>
                            <a:srgbClr val="231F20"/>
                          </a:solidFill>
                          <a:latin typeface="Frutiger LT Std"/>
                          <a:cs typeface="Frutiger LT Std"/>
                        </a:rPr>
                        <a:t>care</a:t>
                      </a:r>
                      <a:endParaRPr sz="1200" dirty="0">
                        <a:latin typeface="Frutiger LT Std"/>
                        <a:cs typeface="Frutiger LT Std"/>
                      </a:endParaRPr>
                    </a:p>
                    <a:p>
                      <a:pPr marL="1370330" indent="-180340">
                        <a:lnSpc>
                          <a:spcPct val="100000"/>
                        </a:lnSpc>
                        <a:spcBef>
                          <a:spcPts val="409"/>
                        </a:spcBef>
                        <a:buClr>
                          <a:srgbClr val="F89A3D"/>
                        </a:buClr>
                        <a:buChar char="•"/>
                        <a:tabLst>
                          <a:tab pos="1370965" algn="l"/>
                        </a:tabLst>
                      </a:pPr>
                      <a:r>
                        <a:rPr sz="1200" spc="-15" dirty="0">
                          <a:solidFill>
                            <a:srgbClr val="231F20"/>
                          </a:solidFill>
                          <a:latin typeface="Frutiger LT Std"/>
                          <a:cs typeface="Frutiger LT Std"/>
                        </a:rPr>
                        <a:t>Specialist</a:t>
                      </a:r>
                      <a:r>
                        <a:rPr sz="1200" spc="-40" dirty="0">
                          <a:solidFill>
                            <a:srgbClr val="231F20"/>
                          </a:solidFill>
                          <a:latin typeface="Frutiger LT Std"/>
                          <a:cs typeface="Frutiger LT Std"/>
                        </a:rPr>
                        <a:t> </a:t>
                      </a:r>
                      <a:r>
                        <a:rPr sz="1200" spc="-15" dirty="0">
                          <a:solidFill>
                            <a:srgbClr val="231F20"/>
                          </a:solidFill>
                          <a:latin typeface="Frutiger LT Std"/>
                          <a:cs typeface="Frutiger LT Std"/>
                        </a:rPr>
                        <a:t>(low</a:t>
                      </a:r>
                      <a:r>
                        <a:rPr sz="1200" spc="-40" dirty="0">
                          <a:solidFill>
                            <a:srgbClr val="231F20"/>
                          </a:solidFill>
                          <a:latin typeface="Frutiger LT Std"/>
                          <a:cs typeface="Frutiger LT Std"/>
                        </a:rPr>
                        <a:t> </a:t>
                      </a:r>
                      <a:r>
                        <a:rPr sz="1200" spc="-15" dirty="0">
                          <a:solidFill>
                            <a:srgbClr val="231F20"/>
                          </a:solidFill>
                          <a:latin typeface="Frutiger LT Std"/>
                          <a:cs typeface="Frutiger LT Std"/>
                        </a:rPr>
                        <a:t>volume/high</a:t>
                      </a:r>
                      <a:r>
                        <a:rPr sz="1200" spc="-35" dirty="0">
                          <a:solidFill>
                            <a:srgbClr val="231F20"/>
                          </a:solidFill>
                          <a:latin typeface="Frutiger LT Std"/>
                          <a:cs typeface="Frutiger LT Std"/>
                        </a:rPr>
                        <a:t> </a:t>
                      </a:r>
                      <a:r>
                        <a:rPr sz="1200" spc="-15" dirty="0">
                          <a:solidFill>
                            <a:srgbClr val="231F20"/>
                          </a:solidFill>
                          <a:latin typeface="Frutiger LT Std"/>
                          <a:cs typeface="Frutiger LT Std"/>
                        </a:rPr>
                        <a:t>complexity</a:t>
                      </a:r>
                      <a:r>
                        <a:rPr sz="1200" spc="-40" dirty="0">
                          <a:solidFill>
                            <a:srgbClr val="231F20"/>
                          </a:solidFill>
                          <a:latin typeface="Frutiger LT Std"/>
                          <a:cs typeface="Frutiger LT Std"/>
                        </a:rPr>
                        <a:t> </a:t>
                      </a:r>
                      <a:r>
                        <a:rPr sz="1200" spc="-20" dirty="0">
                          <a:solidFill>
                            <a:srgbClr val="231F20"/>
                          </a:solidFill>
                          <a:latin typeface="Frutiger LT Std"/>
                          <a:cs typeface="Frutiger LT Std"/>
                        </a:rPr>
                        <a:t>care)</a:t>
                      </a:r>
                      <a:endParaRPr sz="1200" dirty="0">
                        <a:latin typeface="Frutiger LT Std"/>
                        <a:cs typeface="Frutiger LT Std"/>
                      </a:endParaRPr>
                    </a:p>
                  </a:txBody>
                  <a:tcPr marL="0" marR="0" marT="118043" marB="0">
                    <a:lnR w="6350">
                      <a:solidFill>
                        <a:srgbClr val="2088B7"/>
                      </a:solidFill>
                      <a:prstDash val="solid"/>
                    </a:lnR>
                    <a:solidFill>
                      <a:srgbClr val="E7ECF3"/>
                    </a:solidFill>
                  </a:tcPr>
                </a:tc>
                <a:tc>
                  <a:txBody>
                    <a:bodyPr/>
                    <a:lstStyle/>
                    <a:p>
                      <a:pPr>
                        <a:lnSpc>
                          <a:spcPct val="100000"/>
                        </a:lnSpc>
                      </a:pPr>
                      <a:endParaRPr sz="1300">
                        <a:latin typeface="Times New Roman"/>
                        <a:cs typeface="Times New Roman"/>
                      </a:endParaRPr>
                    </a:p>
                  </a:txBody>
                  <a:tcPr marL="0" marR="0" marT="0" marB="0">
                    <a:lnL w="6350">
                      <a:solidFill>
                        <a:srgbClr val="2088B7"/>
                      </a:solidFill>
                      <a:prstDash val="solid"/>
                    </a:lnL>
                    <a:lnR w="6350">
                      <a:solidFill>
                        <a:srgbClr val="7B3F98"/>
                      </a:solidFill>
                      <a:prstDash val="solid"/>
                    </a:lnR>
                  </a:tcPr>
                </a:tc>
                <a:tc>
                  <a:txBody>
                    <a:bodyPr/>
                    <a:lstStyle/>
                    <a:p>
                      <a:pPr marL="179705">
                        <a:lnSpc>
                          <a:spcPct val="100000"/>
                        </a:lnSpc>
                        <a:spcBef>
                          <a:spcPts val="810"/>
                        </a:spcBef>
                      </a:pPr>
                      <a:r>
                        <a:rPr sz="1200" b="1" dirty="0">
                          <a:solidFill>
                            <a:srgbClr val="2088B7"/>
                          </a:solidFill>
                          <a:latin typeface="FrutigerLTStd-Bold"/>
                          <a:cs typeface="FrutigerLTStd-Bold"/>
                        </a:rPr>
                        <a:t>8</a:t>
                      </a:r>
                      <a:endParaRPr sz="1200">
                        <a:latin typeface="FrutigerLTStd-Bold"/>
                        <a:cs typeface="FrutigerLTStd-Bold"/>
                      </a:endParaRPr>
                    </a:p>
                    <a:p>
                      <a:pPr>
                        <a:lnSpc>
                          <a:spcPct val="100000"/>
                        </a:lnSpc>
                        <a:spcBef>
                          <a:spcPts val="40"/>
                        </a:spcBef>
                      </a:pPr>
                      <a:endParaRPr sz="1500">
                        <a:latin typeface="Times New Roman"/>
                        <a:cs typeface="Times New Roman"/>
                      </a:endParaRPr>
                    </a:p>
                    <a:p>
                      <a:pPr marL="179705">
                        <a:lnSpc>
                          <a:spcPct val="100000"/>
                        </a:lnSpc>
                        <a:spcBef>
                          <a:spcPts val="5"/>
                        </a:spcBef>
                      </a:pPr>
                      <a:r>
                        <a:rPr sz="1200" b="1" dirty="0">
                          <a:solidFill>
                            <a:srgbClr val="2088B7"/>
                          </a:solidFill>
                          <a:latin typeface="FrutigerLTStd-Bold"/>
                          <a:cs typeface="FrutigerLTStd-Bold"/>
                        </a:rPr>
                        <a:t>9</a:t>
                      </a:r>
                      <a:endParaRPr sz="1200">
                        <a:latin typeface="FrutigerLTStd-Bold"/>
                        <a:cs typeface="FrutigerLTStd-Bold"/>
                      </a:endParaRPr>
                    </a:p>
                  </a:txBody>
                  <a:tcPr marL="0" marR="0" marT="93283" marB="0">
                    <a:lnL w="6350">
                      <a:solidFill>
                        <a:srgbClr val="7B3F98"/>
                      </a:solidFill>
                      <a:prstDash val="solid"/>
                    </a:lnL>
                    <a:lnB w="6350">
                      <a:solidFill>
                        <a:srgbClr val="7B3F98"/>
                      </a:solidFill>
                      <a:prstDash val="solid"/>
                    </a:lnB>
                    <a:solidFill>
                      <a:srgbClr val="EAE4F1"/>
                    </a:solidFill>
                  </a:tcPr>
                </a:tc>
                <a:tc>
                  <a:txBody>
                    <a:bodyPr/>
                    <a:lstStyle/>
                    <a:p>
                      <a:pPr marL="80010">
                        <a:lnSpc>
                          <a:spcPct val="100000"/>
                        </a:lnSpc>
                        <a:spcBef>
                          <a:spcPts val="810"/>
                        </a:spcBef>
                      </a:pPr>
                      <a:r>
                        <a:rPr sz="1200" spc="-15" dirty="0">
                          <a:solidFill>
                            <a:srgbClr val="231F20"/>
                          </a:solidFill>
                          <a:latin typeface="Frutiger LT Std"/>
                          <a:cs typeface="Frutiger LT Std"/>
                        </a:rPr>
                        <a:t>Data</a:t>
                      </a:r>
                      <a:endParaRPr sz="1200" dirty="0">
                        <a:latin typeface="Frutiger LT Std"/>
                        <a:cs typeface="Frutiger LT Std"/>
                      </a:endParaRPr>
                    </a:p>
                    <a:p>
                      <a:pPr>
                        <a:lnSpc>
                          <a:spcPct val="100000"/>
                        </a:lnSpc>
                        <a:spcBef>
                          <a:spcPts val="40"/>
                        </a:spcBef>
                      </a:pPr>
                      <a:endParaRPr sz="1500" dirty="0">
                        <a:latin typeface="Times New Roman"/>
                        <a:cs typeface="Times New Roman"/>
                      </a:endParaRPr>
                    </a:p>
                    <a:p>
                      <a:pPr marL="80010">
                        <a:lnSpc>
                          <a:spcPct val="100000"/>
                        </a:lnSpc>
                        <a:spcBef>
                          <a:spcPts val="5"/>
                        </a:spcBef>
                      </a:pPr>
                      <a:r>
                        <a:rPr sz="1200" spc="-15" dirty="0">
                          <a:solidFill>
                            <a:srgbClr val="231F20"/>
                          </a:solidFill>
                          <a:latin typeface="Frutiger LT Std"/>
                          <a:cs typeface="Frutiger LT Std"/>
                        </a:rPr>
                        <a:t>Finance</a:t>
                      </a:r>
                      <a:r>
                        <a:rPr sz="1200" spc="-60" dirty="0">
                          <a:solidFill>
                            <a:srgbClr val="231F20"/>
                          </a:solidFill>
                          <a:latin typeface="Frutiger LT Std"/>
                          <a:cs typeface="Frutiger LT Std"/>
                        </a:rPr>
                        <a:t> </a:t>
                      </a:r>
                      <a:r>
                        <a:rPr sz="1200" spc="-10" dirty="0">
                          <a:solidFill>
                            <a:srgbClr val="231F20"/>
                          </a:solidFill>
                          <a:latin typeface="Frutiger LT Std"/>
                          <a:cs typeface="Frutiger LT Std"/>
                        </a:rPr>
                        <a:t>and</a:t>
                      </a:r>
                      <a:r>
                        <a:rPr sz="1200" spc="-55" dirty="0">
                          <a:solidFill>
                            <a:srgbClr val="231F20"/>
                          </a:solidFill>
                          <a:latin typeface="Frutiger LT Std"/>
                          <a:cs typeface="Frutiger LT Std"/>
                        </a:rPr>
                        <a:t> </a:t>
                      </a:r>
                      <a:r>
                        <a:rPr sz="1200" spc="-15" dirty="0">
                          <a:solidFill>
                            <a:srgbClr val="231F20"/>
                          </a:solidFill>
                          <a:latin typeface="Frutiger LT Std"/>
                          <a:cs typeface="Frutiger LT Std"/>
                        </a:rPr>
                        <a:t>estates</a:t>
                      </a:r>
                      <a:endParaRPr sz="1200" dirty="0">
                        <a:latin typeface="Frutiger LT Std"/>
                        <a:cs typeface="Frutiger LT Std"/>
                      </a:endParaRPr>
                    </a:p>
                  </a:txBody>
                  <a:tcPr marL="0" marR="0" marT="93283" marB="0">
                    <a:lnR w="6350">
                      <a:solidFill>
                        <a:srgbClr val="7B3F98"/>
                      </a:solidFill>
                      <a:prstDash val="solid"/>
                    </a:lnR>
                    <a:lnB w="6350">
                      <a:solidFill>
                        <a:srgbClr val="7B3F98"/>
                      </a:solidFill>
                      <a:prstDash val="solid"/>
                    </a:lnB>
                    <a:solidFill>
                      <a:srgbClr val="EAE4F1"/>
                    </a:solidFill>
                  </a:tcPr>
                </a:tc>
                <a:extLst>
                  <a:ext uri="{0D108BD9-81ED-4DB2-BD59-A6C34878D82A}">
                    <a16:rowId xmlns:a16="http://schemas.microsoft.com/office/drawing/2014/main" val="10003"/>
                  </a:ext>
                </a:extLst>
              </a:tr>
            </a:tbl>
          </a:graphicData>
        </a:graphic>
      </p:graphicFrame>
      <p:sp>
        <p:nvSpPr>
          <p:cNvPr id="10" name="object 8">
            <a:extLst>
              <a:ext uri="{FF2B5EF4-FFF2-40B4-BE49-F238E27FC236}">
                <a16:creationId xmlns:a16="http://schemas.microsoft.com/office/drawing/2014/main" id="{864841EC-239F-487A-A4BE-ABE9C9B5E995}"/>
              </a:ext>
            </a:extLst>
          </p:cNvPr>
          <p:cNvSpPr txBox="1"/>
          <p:nvPr/>
        </p:nvSpPr>
        <p:spPr>
          <a:xfrm>
            <a:off x="1136295" y="4145532"/>
            <a:ext cx="8045914" cy="220917"/>
          </a:xfrm>
          <a:prstGeom prst="rect">
            <a:avLst/>
          </a:prstGeom>
        </p:spPr>
        <p:txBody>
          <a:bodyPr vert="horz" wrap="square" lIns="0" tIns="11516" rIns="0" bIns="0" rtlCol="0">
            <a:spAutoFit/>
          </a:bodyPr>
          <a:lstStyle/>
          <a:p>
            <a:pPr marL="11516" defTabSz="829178">
              <a:spcBef>
                <a:spcPts val="91"/>
              </a:spcBef>
            </a:pPr>
            <a:r>
              <a:rPr sz="1360" spc="-32" dirty="0">
                <a:solidFill>
                  <a:srgbClr val="231F20"/>
                </a:solidFill>
                <a:latin typeface="Frutiger-Roman"/>
                <a:cs typeface="Frutiger-Roman"/>
              </a:rPr>
              <a:t>There</a:t>
            </a:r>
            <a:r>
              <a:rPr sz="1360" spc="-68" dirty="0">
                <a:solidFill>
                  <a:srgbClr val="231F20"/>
                </a:solidFill>
                <a:latin typeface="Frutiger-Roman"/>
                <a:cs typeface="Frutiger-Roman"/>
              </a:rPr>
              <a:t> </a:t>
            </a:r>
            <a:r>
              <a:rPr sz="1360" spc="-27" dirty="0">
                <a:solidFill>
                  <a:srgbClr val="231F20"/>
                </a:solidFill>
                <a:latin typeface="Frutiger-Roman"/>
                <a:cs typeface="Frutiger-Roman"/>
              </a:rPr>
              <a:t>are</a:t>
            </a:r>
            <a:r>
              <a:rPr sz="1360" spc="-68" dirty="0">
                <a:solidFill>
                  <a:srgbClr val="231F20"/>
                </a:solidFill>
                <a:latin typeface="Frutiger-Roman"/>
                <a:cs typeface="Frutiger-Roman"/>
              </a:rPr>
              <a:t> </a:t>
            </a:r>
            <a:r>
              <a:rPr sz="1360" spc="-27" dirty="0">
                <a:solidFill>
                  <a:srgbClr val="231F20"/>
                </a:solidFill>
                <a:latin typeface="Frutiger-Roman"/>
                <a:cs typeface="Frutiger-Roman"/>
              </a:rPr>
              <a:t>also</a:t>
            </a:r>
            <a:r>
              <a:rPr sz="1360" spc="-68" dirty="0">
                <a:solidFill>
                  <a:srgbClr val="231F20"/>
                </a:solidFill>
                <a:latin typeface="Frutiger-Roman"/>
                <a:cs typeface="Frutiger-Roman"/>
              </a:rPr>
              <a:t> </a:t>
            </a:r>
            <a:r>
              <a:rPr sz="1360" dirty="0">
                <a:solidFill>
                  <a:srgbClr val="231F20"/>
                </a:solidFill>
                <a:latin typeface="Frutiger-Roman"/>
                <a:cs typeface="Frutiger-Roman"/>
              </a:rPr>
              <a:t>a</a:t>
            </a:r>
            <a:r>
              <a:rPr sz="1360" spc="-68" dirty="0">
                <a:solidFill>
                  <a:srgbClr val="231F20"/>
                </a:solidFill>
                <a:latin typeface="Frutiger-Roman"/>
                <a:cs typeface="Frutiger-Roman"/>
              </a:rPr>
              <a:t> </a:t>
            </a:r>
            <a:r>
              <a:rPr sz="1360" spc="-32" dirty="0">
                <a:solidFill>
                  <a:srgbClr val="231F20"/>
                </a:solidFill>
                <a:latin typeface="Frutiger-Roman"/>
                <a:cs typeface="Frutiger-Roman"/>
              </a:rPr>
              <a:t>number</a:t>
            </a:r>
            <a:r>
              <a:rPr sz="1360" spc="-68" dirty="0">
                <a:solidFill>
                  <a:srgbClr val="231F20"/>
                </a:solidFill>
                <a:latin typeface="Frutiger-Roman"/>
                <a:cs typeface="Frutiger-Roman"/>
              </a:rPr>
              <a:t> </a:t>
            </a:r>
            <a:r>
              <a:rPr sz="1360" spc="-18" dirty="0">
                <a:solidFill>
                  <a:srgbClr val="231F20"/>
                </a:solidFill>
                <a:latin typeface="Frutiger-Roman"/>
                <a:cs typeface="Frutiger-Roman"/>
              </a:rPr>
              <a:t>of</a:t>
            </a:r>
            <a:r>
              <a:rPr sz="1360" spc="-68" dirty="0">
                <a:solidFill>
                  <a:srgbClr val="231F20"/>
                </a:solidFill>
                <a:latin typeface="Frutiger-Roman"/>
                <a:cs typeface="Frutiger-Roman"/>
              </a:rPr>
              <a:t> </a:t>
            </a:r>
            <a:r>
              <a:rPr sz="1360" spc="-32" dirty="0">
                <a:solidFill>
                  <a:srgbClr val="231F20"/>
                </a:solidFill>
                <a:latin typeface="Frutiger-Roman"/>
                <a:cs typeface="Frutiger-Roman"/>
              </a:rPr>
              <a:t>clinical</a:t>
            </a:r>
            <a:r>
              <a:rPr sz="1360" spc="-68" dirty="0">
                <a:solidFill>
                  <a:srgbClr val="231F20"/>
                </a:solidFill>
                <a:latin typeface="Frutiger-Roman"/>
                <a:cs typeface="Frutiger-Roman"/>
              </a:rPr>
              <a:t> </a:t>
            </a:r>
            <a:r>
              <a:rPr sz="1360" spc="-32" dirty="0">
                <a:solidFill>
                  <a:srgbClr val="231F20"/>
                </a:solidFill>
                <a:latin typeface="Frutiger-Roman"/>
                <a:cs typeface="Frutiger-Roman"/>
              </a:rPr>
              <a:t>networks</a:t>
            </a:r>
            <a:r>
              <a:rPr sz="1360" spc="-68" dirty="0">
                <a:solidFill>
                  <a:srgbClr val="231F20"/>
                </a:solidFill>
                <a:latin typeface="Frutiger-Roman"/>
                <a:cs typeface="Frutiger-Roman"/>
              </a:rPr>
              <a:t> </a:t>
            </a:r>
            <a:r>
              <a:rPr sz="1360" spc="-32" dirty="0">
                <a:solidFill>
                  <a:srgbClr val="231F20"/>
                </a:solidFill>
                <a:latin typeface="Frutiger-Roman"/>
                <a:cs typeface="Frutiger-Roman"/>
              </a:rPr>
              <a:t>focused</a:t>
            </a:r>
            <a:r>
              <a:rPr sz="1360" spc="-68" dirty="0">
                <a:solidFill>
                  <a:srgbClr val="231F20"/>
                </a:solidFill>
                <a:latin typeface="Frutiger-Roman"/>
                <a:cs typeface="Frutiger-Roman"/>
              </a:rPr>
              <a:t> </a:t>
            </a:r>
            <a:r>
              <a:rPr sz="1360" spc="-18" dirty="0">
                <a:solidFill>
                  <a:srgbClr val="231F20"/>
                </a:solidFill>
                <a:latin typeface="Frutiger-Roman"/>
                <a:cs typeface="Frutiger-Roman"/>
              </a:rPr>
              <a:t>on</a:t>
            </a:r>
            <a:r>
              <a:rPr sz="1360" spc="-68" dirty="0">
                <a:solidFill>
                  <a:srgbClr val="231F20"/>
                </a:solidFill>
                <a:latin typeface="Frutiger-Roman"/>
                <a:cs typeface="Frutiger-Roman"/>
              </a:rPr>
              <a:t> </a:t>
            </a:r>
            <a:r>
              <a:rPr sz="1360" spc="-27" dirty="0">
                <a:solidFill>
                  <a:srgbClr val="231F20"/>
                </a:solidFill>
                <a:latin typeface="Frutiger-Roman"/>
                <a:cs typeface="Frutiger-Roman"/>
              </a:rPr>
              <a:t>specific</a:t>
            </a:r>
            <a:r>
              <a:rPr sz="1360" spc="-68" dirty="0">
                <a:solidFill>
                  <a:srgbClr val="231F20"/>
                </a:solidFill>
                <a:latin typeface="Frutiger-Roman"/>
                <a:cs typeface="Frutiger-Roman"/>
              </a:rPr>
              <a:t> </a:t>
            </a:r>
            <a:r>
              <a:rPr sz="1360" spc="-32" dirty="0">
                <a:solidFill>
                  <a:srgbClr val="231F20"/>
                </a:solidFill>
                <a:latin typeface="Frutiger-Roman"/>
                <a:cs typeface="Frutiger-Roman"/>
              </a:rPr>
              <a:t>groups</a:t>
            </a:r>
            <a:r>
              <a:rPr sz="1360" spc="-68" dirty="0">
                <a:solidFill>
                  <a:srgbClr val="231F20"/>
                </a:solidFill>
                <a:latin typeface="Frutiger-Roman"/>
                <a:cs typeface="Frutiger-Roman"/>
              </a:rPr>
              <a:t> </a:t>
            </a:r>
            <a:r>
              <a:rPr sz="1360" spc="-18" dirty="0">
                <a:solidFill>
                  <a:srgbClr val="231F20"/>
                </a:solidFill>
                <a:latin typeface="Frutiger-Roman"/>
                <a:cs typeface="Frutiger-Roman"/>
              </a:rPr>
              <a:t>of</a:t>
            </a:r>
            <a:r>
              <a:rPr sz="1360" spc="-68" dirty="0">
                <a:solidFill>
                  <a:srgbClr val="231F20"/>
                </a:solidFill>
                <a:latin typeface="Frutiger-Roman"/>
                <a:cs typeface="Frutiger-Roman"/>
              </a:rPr>
              <a:t> </a:t>
            </a:r>
            <a:r>
              <a:rPr sz="1360" spc="-36" dirty="0">
                <a:solidFill>
                  <a:srgbClr val="231F20"/>
                </a:solidFill>
                <a:latin typeface="Frutiger-Roman"/>
                <a:cs typeface="Frutiger-Roman"/>
              </a:rPr>
              <a:t>people/patients,</a:t>
            </a:r>
            <a:r>
              <a:rPr sz="1360" spc="-68" dirty="0">
                <a:solidFill>
                  <a:srgbClr val="231F20"/>
                </a:solidFill>
                <a:latin typeface="Frutiger-Roman"/>
                <a:cs typeface="Frutiger-Roman"/>
              </a:rPr>
              <a:t> </a:t>
            </a:r>
            <a:r>
              <a:rPr sz="1360" spc="-32" dirty="0">
                <a:solidFill>
                  <a:srgbClr val="231F20"/>
                </a:solidFill>
                <a:latin typeface="Frutiger-Roman"/>
                <a:cs typeface="Frutiger-Roman"/>
              </a:rPr>
              <a:t>these</a:t>
            </a:r>
            <a:r>
              <a:rPr sz="1360" spc="-68" dirty="0">
                <a:solidFill>
                  <a:srgbClr val="231F20"/>
                </a:solidFill>
                <a:latin typeface="Frutiger-Roman"/>
                <a:cs typeface="Frutiger-Roman"/>
              </a:rPr>
              <a:t> </a:t>
            </a:r>
            <a:r>
              <a:rPr sz="1360" spc="-36" dirty="0">
                <a:solidFill>
                  <a:srgbClr val="231F20"/>
                </a:solidFill>
                <a:latin typeface="Frutiger-Roman"/>
                <a:cs typeface="Frutiger-Roman"/>
              </a:rPr>
              <a:t>include:</a:t>
            </a:r>
            <a:endParaRPr sz="1360" dirty="0">
              <a:solidFill>
                <a:prstClr val="black"/>
              </a:solidFill>
              <a:latin typeface="Frutiger-Roman"/>
              <a:cs typeface="Frutiger-Roman"/>
            </a:endParaRPr>
          </a:p>
        </p:txBody>
      </p:sp>
      <p:grpSp>
        <p:nvGrpSpPr>
          <p:cNvPr id="11" name="object 9">
            <a:extLst>
              <a:ext uri="{FF2B5EF4-FFF2-40B4-BE49-F238E27FC236}">
                <a16:creationId xmlns:a16="http://schemas.microsoft.com/office/drawing/2014/main" id="{0B1E8199-BF36-4B81-90DB-4ADBE4B642B0}"/>
              </a:ext>
            </a:extLst>
          </p:cNvPr>
          <p:cNvGrpSpPr/>
          <p:nvPr/>
        </p:nvGrpSpPr>
        <p:grpSpPr>
          <a:xfrm>
            <a:off x="1034807" y="4453089"/>
            <a:ext cx="1945115" cy="1018047"/>
            <a:chOff x="647999" y="5360797"/>
            <a:chExt cx="2145030" cy="1122680"/>
          </a:xfrm>
        </p:grpSpPr>
        <p:sp>
          <p:nvSpPr>
            <p:cNvPr id="12" name="object 10">
              <a:extLst>
                <a:ext uri="{FF2B5EF4-FFF2-40B4-BE49-F238E27FC236}">
                  <a16:creationId xmlns:a16="http://schemas.microsoft.com/office/drawing/2014/main" id="{2EAF31D1-33A3-4749-8707-C7B20CE26870}"/>
                </a:ext>
              </a:extLst>
            </p:cNvPr>
            <p:cNvSpPr/>
            <p:nvPr/>
          </p:nvSpPr>
          <p:spPr>
            <a:xfrm>
              <a:off x="651174" y="5363972"/>
              <a:ext cx="2138680" cy="1116330"/>
            </a:xfrm>
            <a:custGeom>
              <a:avLst/>
              <a:gdLst/>
              <a:ahLst/>
              <a:cxnLst/>
              <a:rect l="l" t="t" r="r" b="b"/>
              <a:pathLst>
                <a:path w="2138680" h="1116329">
                  <a:moveTo>
                    <a:pt x="2138362" y="0"/>
                  </a:moveTo>
                  <a:lnTo>
                    <a:pt x="0" y="0"/>
                  </a:lnTo>
                  <a:lnTo>
                    <a:pt x="0" y="930008"/>
                  </a:lnTo>
                  <a:lnTo>
                    <a:pt x="1069149" y="1115999"/>
                  </a:lnTo>
                  <a:lnTo>
                    <a:pt x="2138362" y="930008"/>
                  </a:lnTo>
                  <a:lnTo>
                    <a:pt x="2138362" y="0"/>
                  </a:lnTo>
                  <a:close/>
                </a:path>
              </a:pathLst>
            </a:custGeom>
            <a:solidFill>
              <a:srgbClr val="FFF2E5"/>
            </a:solidFill>
          </p:spPr>
          <p:txBody>
            <a:bodyPr wrap="square" lIns="0" tIns="0" rIns="0" bIns="0" rtlCol="0"/>
            <a:lstStyle/>
            <a:p>
              <a:pPr defTabSz="829178"/>
              <a:endParaRPr sz="1632">
                <a:solidFill>
                  <a:prstClr val="black"/>
                </a:solidFill>
                <a:latin typeface="Calibri"/>
              </a:endParaRPr>
            </a:p>
          </p:txBody>
        </p:sp>
        <p:sp>
          <p:nvSpPr>
            <p:cNvPr id="13" name="object 11">
              <a:extLst>
                <a:ext uri="{FF2B5EF4-FFF2-40B4-BE49-F238E27FC236}">
                  <a16:creationId xmlns:a16="http://schemas.microsoft.com/office/drawing/2014/main" id="{6A5828CC-6C0A-4A00-86A5-297E109F9EA0}"/>
                </a:ext>
              </a:extLst>
            </p:cNvPr>
            <p:cNvSpPr/>
            <p:nvPr/>
          </p:nvSpPr>
          <p:spPr>
            <a:xfrm>
              <a:off x="651174" y="5363972"/>
              <a:ext cx="2138680" cy="1116330"/>
            </a:xfrm>
            <a:custGeom>
              <a:avLst/>
              <a:gdLst/>
              <a:ahLst/>
              <a:cxnLst/>
              <a:rect l="l" t="t" r="r" b="b"/>
              <a:pathLst>
                <a:path w="2138680" h="1116329">
                  <a:moveTo>
                    <a:pt x="0" y="0"/>
                  </a:moveTo>
                  <a:lnTo>
                    <a:pt x="0" y="930008"/>
                  </a:lnTo>
                  <a:lnTo>
                    <a:pt x="1069149" y="1115999"/>
                  </a:lnTo>
                  <a:lnTo>
                    <a:pt x="2138362" y="930008"/>
                  </a:lnTo>
                  <a:lnTo>
                    <a:pt x="2138362" y="0"/>
                  </a:lnTo>
                  <a:lnTo>
                    <a:pt x="0" y="0"/>
                  </a:lnTo>
                  <a:close/>
                </a:path>
              </a:pathLst>
            </a:custGeom>
            <a:ln w="6350">
              <a:solidFill>
                <a:srgbClr val="F89A3D"/>
              </a:solidFill>
            </a:ln>
          </p:spPr>
          <p:txBody>
            <a:bodyPr wrap="square" lIns="0" tIns="0" rIns="0" bIns="0" rtlCol="0"/>
            <a:lstStyle/>
            <a:p>
              <a:pPr defTabSz="829178"/>
              <a:endParaRPr sz="1632">
                <a:solidFill>
                  <a:prstClr val="black"/>
                </a:solidFill>
                <a:latin typeface="Calibri"/>
              </a:endParaRPr>
            </a:p>
          </p:txBody>
        </p:sp>
      </p:grpSp>
      <p:sp>
        <p:nvSpPr>
          <p:cNvPr id="14" name="object 12">
            <a:extLst>
              <a:ext uri="{FF2B5EF4-FFF2-40B4-BE49-F238E27FC236}">
                <a16:creationId xmlns:a16="http://schemas.microsoft.com/office/drawing/2014/main" id="{1924B8BD-0644-455E-957C-94FFB3ED7C62}"/>
              </a:ext>
            </a:extLst>
          </p:cNvPr>
          <p:cNvSpPr txBox="1"/>
          <p:nvPr/>
        </p:nvSpPr>
        <p:spPr>
          <a:xfrm>
            <a:off x="2007365" y="4453089"/>
            <a:ext cx="905186" cy="809937"/>
          </a:xfrm>
          <a:prstGeom prst="rect">
            <a:avLst/>
          </a:prstGeom>
        </p:spPr>
        <p:txBody>
          <a:bodyPr vert="horz" wrap="square" lIns="0" tIns="4607" rIns="0" bIns="0" rtlCol="0">
            <a:spAutoFit/>
          </a:bodyPr>
          <a:lstStyle/>
          <a:p>
            <a:pPr marL="11516" marR="4607" defTabSz="829178">
              <a:lnSpc>
                <a:spcPct val="104200"/>
              </a:lnSpc>
              <a:spcBef>
                <a:spcPts val="36"/>
              </a:spcBef>
            </a:pPr>
            <a:r>
              <a:rPr sz="1270" b="1" spc="-23" dirty="0">
                <a:solidFill>
                  <a:srgbClr val="231F20"/>
                </a:solidFill>
                <a:latin typeface="FrutigerLTStd-Bold"/>
                <a:cs typeface="FrutigerLTStd-Bold"/>
              </a:rPr>
              <a:t>Maternity, </a:t>
            </a:r>
            <a:r>
              <a:rPr sz="1270" b="1" spc="-18" dirty="0">
                <a:solidFill>
                  <a:srgbClr val="231F20"/>
                </a:solidFill>
                <a:latin typeface="FrutigerLTStd-Bold"/>
                <a:cs typeface="FrutigerLTStd-Bold"/>
              </a:rPr>
              <a:t> children </a:t>
            </a:r>
            <a:r>
              <a:rPr sz="1270" b="1" spc="-14" dirty="0">
                <a:solidFill>
                  <a:srgbClr val="231F20"/>
                </a:solidFill>
                <a:latin typeface="FrutigerLTStd-Bold"/>
                <a:cs typeface="FrutigerLTStd-Bold"/>
              </a:rPr>
              <a:t>and</a:t>
            </a:r>
            <a:r>
              <a:rPr sz="1270" b="1" spc="-9" dirty="0">
                <a:solidFill>
                  <a:srgbClr val="231F20"/>
                </a:solidFill>
                <a:latin typeface="FrutigerLTStd-Bold"/>
                <a:cs typeface="FrutigerLTStd-Bold"/>
              </a:rPr>
              <a:t> </a:t>
            </a:r>
            <a:r>
              <a:rPr sz="1270" b="1" spc="-14" dirty="0">
                <a:solidFill>
                  <a:srgbClr val="231F20"/>
                </a:solidFill>
                <a:latin typeface="FrutigerLTStd-Bold"/>
                <a:cs typeface="FrutigerLTStd-Bold"/>
              </a:rPr>
              <a:t>youn</a:t>
            </a:r>
            <a:r>
              <a:rPr sz="1270" b="1" dirty="0">
                <a:solidFill>
                  <a:srgbClr val="231F20"/>
                </a:solidFill>
                <a:latin typeface="FrutigerLTStd-Bold"/>
                <a:cs typeface="FrutigerLTStd-Bold"/>
              </a:rPr>
              <a:t>g</a:t>
            </a:r>
            <a:r>
              <a:rPr sz="1270" b="1" spc="-23" dirty="0">
                <a:solidFill>
                  <a:srgbClr val="231F20"/>
                </a:solidFill>
                <a:latin typeface="FrutigerLTStd-Bold"/>
                <a:cs typeface="FrutigerLTStd-Bold"/>
              </a:rPr>
              <a:t> </a:t>
            </a:r>
            <a:r>
              <a:rPr sz="1270" b="1" spc="-14" dirty="0">
                <a:solidFill>
                  <a:srgbClr val="231F20"/>
                </a:solidFill>
                <a:latin typeface="FrutigerLTStd-Bold"/>
                <a:cs typeface="FrutigerLTStd-Bold"/>
              </a:rPr>
              <a:t>people</a:t>
            </a:r>
            <a:endParaRPr sz="1270" dirty="0">
              <a:solidFill>
                <a:prstClr val="black"/>
              </a:solidFill>
              <a:latin typeface="FrutigerLTStd-Bold"/>
              <a:cs typeface="FrutigerLTStd-Bold"/>
            </a:endParaRPr>
          </a:p>
        </p:txBody>
      </p:sp>
      <p:pic>
        <p:nvPicPr>
          <p:cNvPr id="15" name="object 13">
            <a:extLst>
              <a:ext uri="{FF2B5EF4-FFF2-40B4-BE49-F238E27FC236}">
                <a16:creationId xmlns:a16="http://schemas.microsoft.com/office/drawing/2014/main" id="{E109B91B-048E-43DB-A9A1-C6BBC187BA89}"/>
              </a:ext>
            </a:extLst>
          </p:cNvPr>
          <p:cNvPicPr/>
          <p:nvPr/>
        </p:nvPicPr>
        <p:blipFill>
          <a:blip r:embed="rId2" cstate="print"/>
          <a:stretch>
            <a:fillRect/>
          </a:stretch>
        </p:blipFill>
        <p:spPr>
          <a:xfrm>
            <a:off x="1333385" y="4455819"/>
            <a:ext cx="560329" cy="667950"/>
          </a:xfrm>
          <a:prstGeom prst="rect">
            <a:avLst/>
          </a:prstGeom>
        </p:spPr>
      </p:pic>
      <p:grpSp>
        <p:nvGrpSpPr>
          <p:cNvPr id="16" name="object 14">
            <a:extLst>
              <a:ext uri="{FF2B5EF4-FFF2-40B4-BE49-F238E27FC236}">
                <a16:creationId xmlns:a16="http://schemas.microsoft.com/office/drawing/2014/main" id="{11A635F1-680B-4B6F-81BD-DEFF54CD4711}"/>
              </a:ext>
            </a:extLst>
          </p:cNvPr>
          <p:cNvGrpSpPr/>
          <p:nvPr/>
        </p:nvGrpSpPr>
        <p:grpSpPr>
          <a:xfrm>
            <a:off x="3327247" y="4365104"/>
            <a:ext cx="1821889" cy="1018047"/>
            <a:chOff x="2994011" y="5360797"/>
            <a:chExt cx="2009139" cy="1122680"/>
          </a:xfrm>
        </p:grpSpPr>
        <p:sp>
          <p:nvSpPr>
            <p:cNvPr id="17" name="object 15">
              <a:extLst>
                <a:ext uri="{FF2B5EF4-FFF2-40B4-BE49-F238E27FC236}">
                  <a16:creationId xmlns:a16="http://schemas.microsoft.com/office/drawing/2014/main" id="{544895DF-9930-484F-9320-CE9FDA3CAD0C}"/>
                </a:ext>
              </a:extLst>
            </p:cNvPr>
            <p:cNvSpPr/>
            <p:nvPr/>
          </p:nvSpPr>
          <p:spPr>
            <a:xfrm>
              <a:off x="2997186" y="5363972"/>
              <a:ext cx="2002789" cy="1116330"/>
            </a:xfrm>
            <a:custGeom>
              <a:avLst/>
              <a:gdLst/>
              <a:ahLst/>
              <a:cxnLst/>
              <a:rect l="l" t="t" r="r" b="b"/>
              <a:pathLst>
                <a:path w="2002789" h="1116329">
                  <a:moveTo>
                    <a:pt x="2002675" y="0"/>
                  </a:moveTo>
                  <a:lnTo>
                    <a:pt x="0" y="0"/>
                  </a:lnTo>
                  <a:lnTo>
                    <a:pt x="0" y="930008"/>
                  </a:lnTo>
                  <a:lnTo>
                    <a:pt x="984846" y="1115999"/>
                  </a:lnTo>
                  <a:lnTo>
                    <a:pt x="2002675" y="930008"/>
                  </a:lnTo>
                  <a:lnTo>
                    <a:pt x="2002675" y="0"/>
                  </a:lnTo>
                  <a:close/>
                </a:path>
              </a:pathLst>
            </a:custGeom>
            <a:solidFill>
              <a:srgbClr val="FFF2E5"/>
            </a:solidFill>
          </p:spPr>
          <p:txBody>
            <a:bodyPr wrap="square" lIns="0" tIns="0" rIns="0" bIns="0" rtlCol="0"/>
            <a:lstStyle/>
            <a:p>
              <a:pPr defTabSz="829178"/>
              <a:endParaRPr sz="1632">
                <a:solidFill>
                  <a:prstClr val="black"/>
                </a:solidFill>
                <a:latin typeface="Calibri"/>
              </a:endParaRPr>
            </a:p>
          </p:txBody>
        </p:sp>
        <p:sp>
          <p:nvSpPr>
            <p:cNvPr id="18" name="object 16">
              <a:extLst>
                <a:ext uri="{FF2B5EF4-FFF2-40B4-BE49-F238E27FC236}">
                  <a16:creationId xmlns:a16="http://schemas.microsoft.com/office/drawing/2014/main" id="{8BC8C1BD-0585-4173-8A82-FB5B02F040B9}"/>
                </a:ext>
              </a:extLst>
            </p:cNvPr>
            <p:cNvSpPr/>
            <p:nvPr/>
          </p:nvSpPr>
          <p:spPr>
            <a:xfrm>
              <a:off x="2997186" y="5363972"/>
              <a:ext cx="2002789" cy="1116330"/>
            </a:xfrm>
            <a:custGeom>
              <a:avLst/>
              <a:gdLst/>
              <a:ahLst/>
              <a:cxnLst/>
              <a:rect l="l" t="t" r="r" b="b"/>
              <a:pathLst>
                <a:path w="2002789" h="1116329">
                  <a:moveTo>
                    <a:pt x="0" y="0"/>
                  </a:moveTo>
                  <a:lnTo>
                    <a:pt x="0" y="930008"/>
                  </a:lnTo>
                  <a:lnTo>
                    <a:pt x="984846" y="1115999"/>
                  </a:lnTo>
                  <a:lnTo>
                    <a:pt x="2002675" y="930008"/>
                  </a:lnTo>
                  <a:lnTo>
                    <a:pt x="2002675" y="0"/>
                  </a:lnTo>
                  <a:lnTo>
                    <a:pt x="0" y="0"/>
                  </a:lnTo>
                  <a:close/>
                </a:path>
              </a:pathLst>
            </a:custGeom>
            <a:ln w="6350">
              <a:solidFill>
                <a:srgbClr val="F89A3D"/>
              </a:solidFill>
            </a:ln>
          </p:spPr>
          <p:txBody>
            <a:bodyPr wrap="square" lIns="0" tIns="0" rIns="0" bIns="0" rtlCol="0"/>
            <a:lstStyle/>
            <a:p>
              <a:pPr defTabSz="829178"/>
              <a:endParaRPr sz="1632">
                <a:solidFill>
                  <a:prstClr val="black"/>
                </a:solidFill>
                <a:latin typeface="Calibri"/>
              </a:endParaRPr>
            </a:p>
          </p:txBody>
        </p:sp>
      </p:grpSp>
      <p:sp>
        <p:nvSpPr>
          <p:cNvPr id="19" name="object 17">
            <a:extLst>
              <a:ext uri="{FF2B5EF4-FFF2-40B4-BE49-F238E27FC236}">
                <a16:creationId xmlns:a16="http://schemas.microsoft.com/office/drawing/2014/main" id="{6282A4F5-BAB3-437A-89CB-B79291923C92}"/>
              </a:ext>
            </a:extLst>
          </p:cNvPr>
          <p:cNvSpPr txBox="1"/>
          <p:nvPr/>
        </p:nvSpPr>
        <p:spPr>
          <a:xfrm>
            <a:off x="4288139" y="4632049"/>
            <a:ext cx="619741" cy="207067"/>
          </a:xfrm>
          <a:prstGeom prst="rect">
            <a:avLst/>
          </a:prstGeom>
        </p:spPr>
        <p:txBody>
          <a:bodyPr vert="horz" wrap="square" lIns="0" tIns="11516" rIns="0" bIns="0" rtlCol="0">
            <a:spAutoFit/>
          </a:bodyPr>
          <a:lstStyle/>
          <a:p>
            <a:pPr marL="11516" defTabSz="829178">
              <a:spcBef>
                <a:spcPts val="91"/>
              </a:spcBef>
            </a:pPr>
            <a:r>
              <a:rPr sz="1270" b="1" spc="-14" dirty="0">
                <a:solidFill>
                  <a:srgbClr val="231F20"/>
                </a:solidFill>
                <a:latin typeface="FrutigerLTStd-Bold"/>
                <a:cs typeface="FrutigerLTStd-Bold"/>
              </a:rPr>
              <a:t>Cancer</a:t>
            </a:r>
            <a:endParaRPr sz="1270" dirty="0">
              <a:solidFill>
                <a:prstClr val="black"/>
              </a:solidFill>
              <a:latin typeface="FrutigerLTStd-Bold"/>
              <a:cs typeface="FrutigerLTStd-Bold"/>
            </a:endParaRPr>
          </a:p>
        </p:txBody>
      </p:sp>
      <p:sp>
        <p:nvSpPr>
          <p:cNvPr id="20" name="object 18">
            <a:extLst>
              <a:ext uri="{FF2B5EF4-FFF2-40B4-BE49-F238E27FC236}">
                <a16:creationId xmlns:a16="http://schemas.microsoft.com/office/drawing/2014/main" id="{6363E961-7293-49D5-B55D-6195E170FCC3}"/>
              </a:ext>
            </a:extLst>
          </p:cNvPr>
          <p:cNvSpPr/>
          <p:nvPr/>
        </p:nvSpPr>
        <p:spPr>
          <a:xfrm>
            <a:off x="3624612" y="4499684"/>
            <a:ext cx="567757" cy="624187"/>
          </a:xfrm>
          <a:custGeom>
            <a:avLst/>
            <a:gdLst/>
            <a:ahLst/>
            <a:cxnLst/>
            <a:rect l="l" t="t" r="r" b="b"/>
            <a:pathLst>
              <a:path w="626110" h="688339">
                <a:moveTo>
                  <a:pt x="357047" y="51041"/>
                </a:moveTo>
                <a:lnTo>
                  <a:pt x="353402" y="47396"/>
                </a:lnTo>
                <a:lnTo>
                  <a:pt x="272440" y="47396"/>
                </a:lnTo>
                <a:lnTo>
                  <a:pt x="268795" y="51041"/>
                </a:lnTo>
                <a:lnTo>
                  <a:pt x="268795" y="60007"/>
                </a:lnTo>
                <a:lnTo>
                  <a:pt x="272440" y="63652"/>
                </a:lnTo>
                <a:lnTo>
                  <a:pt x="276923" y="63652"/>
                </a:lnTo>
                <a:lnTo>
                  <a:pt x="353402" y="63652"/>
                </a:lnTo>
                <a:lnTo>
                  <a:pt x="357047" y="60007"/>
                </a:lnTo>
                <a:lnTo>
                  <a:pt x="357047" y="51041"/>
                </a:lnTo>
                <a:close/>
              </a:path>
              <a:path w="626110" h="688339">
                <a:moveTo>
                  <a:pt x="625830" y="312915"/>
                </a:moveTo>
                <a:lnTo>
                  <a:pt x="622439" y="266738"/>
                </a:lnTo>
                <a:lnTo>
                  <a:pt x="612559" y="222643"/>
                </a:lnTo>
                <a:lnTo>
                  <a:pt x="609574" y="214833"/>
                </a:lnTo>
                <a:lnTo>
                  <a:pt x="609574" y="312915"/>
                </a:lnTo>
                <a:lnTo>
                  <a:pt x="608558" y="325285"/>
                </a:lnTo>
                <a:lnTo>
                  <a:pt x="608558" y="415836"/>
                </a:lnTo>
                <a:lnTo>
                  <a:pt x="608558" y="671969"/>
                </a:lnTo>
                <a:lnTo>
                  <a:pt x="393039" y="671969"/>
                </a:lnTo>
                <a:lnTo>
                  <a:pt x="393039" y="615264"/>
                </a:lnTo>
                <a:lnTo>
                  <a:pt x="439966" y="598627"/>
                </a:lnTo>
                <a:lnTo>
                  <a:pt x="442391" y="597763"/>
                </a:lnTo>
                <a:lnTo>
                  <a:pt x="487197" y="572935"/>
                </a:lnTo>
                <a:lnTo>
                  <a:pt x="526846" y="541540"/>
                </a:lnTo>
                <a:lnTo>
                  <a:pt x="560705" y="504367"/>
                </a:lnTo>
                <a:lnTo>
                  <a:pt x="588149" y="462203"/>
                </a:lnTo>
                <a:lnTo>
                  <a:pt x="608558" y="415836"/>
                </a:lnTo>
                <a:lnTo>
                  <a:pt x="608558" y="325285"/>
                </a:lnTo>
                <a:lnTo>
                  <a:pt x="605523" y="362204"/>
                </a:lnTo>
                <a:lnTo>
                  <a:pt x="593725" y="409130"/>
                </a:lnTo>
                <a:lnTo>
                  <a:pt x="574814" y="452780"/>
                </a:lnTo>
                <a:lnTo>
                  <a:pt x="549313" y="492633"/>
                </a:lnTo>
                <a:lnTo>
                  <a:pt x="517817" y="527862"/>
                </a:lnTo>
                <a:lnTo>
                  <a:pt x="480885" y="557771"/>
                </a:lnTo>
                <a:lnTo>
                  <a:pt x="439102" y="581596"/>
                </a:lnTo>
                <a:lnTo>
                  <a:pt x="393039" y="598627"/>
                </a:lnTo>
                <a:lnTo>
                  <a:pt x="393039" y="518883"/>
                </a:lnTo>
                <a:lnTo>
                  <a:pt x="430530" y="499960"/>
                </a:lnTo>
                <a:lnTo>
                  <a:pt x="463232" y="474751"/>
                </a:lnTo>
                <a:lnTo>
                  <a:pt x="490499" y="444169"/>
                </a:lnTo>
                <a:lnTo>
                  <a:pt x="511886" y="408762"/>
                </a:lnTo>
                <a:lnTo>
                  <a:pt x="512191" y="408000"/>
                </a:lnTo>
                <a:lnTo>
                  <a:pt x="516636" y="397268"/>
                </a:lnTo>
                <a:lnTo>
                  <a:pt x="521462" y="385584"/>
                </a:lnTo>
                <a:lnTo>
                  <a:pt x="528256" y="362127"/>
                </a:lnTo>
                <a:lnTo>
                  <a:pt x="532422" y="337934"/>
                </a:lnTo>
                <a:lnTo>
                  <a:pt x="533857" y="312915"/>
                </a:lnTo>
                <a:lnTo>
                  <a:pt x="529361" y="268439"/>
                </a:lnTo>
                <a:lnTo>
                  <a:pt x="517601" y="230632"/>
                </a:lnTo>
                <a:lnTo>
                  <a:pt x="517601" y="312915"/>
                </a:lnTo>
                <a:lnTo>
                  <a:pt x="516394" y="334924"/>
                </a:lnTo>
                <a:lnTo>
                  <a:pt x="512826" y="356476"/>
                </a:lnTo>
                <a:lnTo>
                  <a:pt x="507034" y="377291"/>
                </a:lnTo>
                <a:lnTo>
                  <a:pt x="499160" y="397268"/>
                </a:lnTo>
                <a:lnTo>
                  <a:pt x="490905" y="397268"/>
                </a:lnTo>
                <a:lnTo>
                  <a:pt x="490905" y="413524"/>
                </a:lnTo>
                <a:lnTo>
                  <a:pt x="445325" y="468871"/>
                </a:lnTo>
                <a:lnTo>
                  <a:pt x="382155" y="505599"/>
                </a:lnTo>
                <a:lnTo>
                  <a:pt x="378929" y="506755"/>
                </a:lnTo>
                <a:lnTo>
                  <a:pt x="376783" y="509816"/>
                </a:lnTo>
                <a:lnTo>
                  <a:pt x="376783" y="671969"/>
                </a:lnTo>
                <a:lnTo>
                  <a:pt x="249047" y="671969"/>
                </a:lnTo>
                <a:lnTo>
                  <a:pt x="249047" y="598627"/>
                </a:lnTo>
                <a:lnTo>
                  <a:pt x="249047" y="509816"/>
                </a:lnTo>
                <a:lnTo>
                  <a:pt x="246900" y="506755"/>
                </a:lnTo>
                <a:lnTo>
                  <a:pt x="243674" y="505599"/>
                </a:lnTo>
                <a:lnTo>
                  <a:pt x="210146" y="489940"/>
                </a:lnTo>
                <a:lnTo>
                  <a:pt x="180517" y="468871"/>
                </a:lnTo>
                <a:lnTo>
                  <a:pt x="155282" y="443153"/>
                </a:lnTo>
                <a:lnTo>
                  <a:pt x="134924" y="413524"/>
                </a:lnTo>
                <a:lnTo>
                  <a:pt x="490905" y="413524"/>
                </a:lnTo>
                <a:lnTo>
                  <a:pt x="490905" y="397268"/>
                </a:lnTo>
                <a:lnTo>
                  <a:pt x="477672" y="397268"/>
                </a:lnTo>
                <a:lnTo>
                  <a:pt x="470738" y="364604"/>
                </a:lnTo>
                <a:lnTo>
                  <a:pt x="461454" y="351053"/>
                </a:lnTo>
                <a:lnTo>
                  <a:pt x="461454" y="397230"/>
                </a:lnTo>
                <a:lnTo>
                  <a:pt x="356971" y="397230"/>
                </a:lnTo>
                <a:lnTo>
                  <a:pt x="367957" y="385330"/>
                </a:lnTo>
                <a:lnTo>
                  <a:pt x="375907" y="371017"/>
                </a:lnTo>
                <a:lnTo>
                  <a:pt x="380301" y="354926"/>
                </a:lnTo>
                <a:lnTo>
                  <a:pt x="380580" y="339991"/>
                </a:lnTo>
                <a:lnTo>
                  <a:pt x="380542" y="336969"/>
                </a:lnTo>
                <a:lnTo>
                  <a:pt x="380390" y="336245"/>
                </a:lnTo>
                <a:lnTo>
                  <a:pt x="379971" y="333273"/>
                </a:lnTo>
                <a:lnTo>
                  <a:pt x="379437" y="330403"/>
                </a:lnTo>
                <a:lnTo>
                  <a:pt x="379260" y="329615"/>
                </a:lnTo>
                <a:lnTo>
                  <a:pt x="392747" y="329615"/>
                </a:lnTo>
                <a:lnTo>
                  <a:pt x="419265" y="334924"/>
                </a:lnTo>
                <a:lnTo>
                  <a:pt x="440994" y="349415"/>
                </a:lnTo>
                <a:lnTo>
                  <a:pt x="455777" y="370903"/>
                </a:lnTo>
                <a:lnTo>
                  <a:pt x="461454" y="397230"/>
                </a:lnTo>
                <a:lnTo>
                  <a:pt x="461454" y="351053"/>
                </a:lnTo>
                <a:lnTo>
                  <a:pt x="452475" y="337934"/>
                </a:lnTo>
                <a:lnTo>
                  <a:pt x="440029" y="329615"/>
                </a:lnTo>
                <a:lnTo>
                  <a:pt x="425577" y="319951"/>
                </a:lnTo>
                <a:lnTo>
                  <a:pt x="392747" y="313359"/>
                </a:lnTo>
                <a:lnTo>
                  <a:pt x="372935" y="313359"/>
                </a:lnTo>
                <a:lnTo>
                  <a:pt x="364782" y="302069"/>
                </a:lnTo>
                <a:lnTo>
                  <a:pt x="364782" y="345211"/>
                </a:lnTo>
                <a:lnTo>
                  <a:pt x="360705" y="365442"/>
                </a:lnTo>
                <a:lnTo>
                  <a:pt x="349567" y="381977"/>
                </a:lnTo>
                <a:lnTo>
                  <a:pt x="333070" y="393141"/>
                </a:lnTo>
                <a:lnTo>
                  <a:pt x="312877" y="397230"/>
                </a:lnTo>
                <a:lnTo>
                  <a:pt x="292735" y="393141"/>
                </a:lnTo>
                <a:lnTo>
                  <a:pt x="276263" y="381977"/>
                </a:lnTo>
                <a:lnTo>
                  <a:pt x="268833" y="370941"/>
                </a:lnTo>
                <a:lnTo>
                  <a:pt x="268833" y="397230"/>
                </a:lnTo>
                <a:lnTo>
                  <a:pt x="164401" y="397230"/>
                </a:lnTo>
                <a:lnTo>
                  <a:pt x="170065" y="370903"/>
                </a:lnTo>
                <a:lnTo>
                  <a:pt x="184835" y="349415"/>
                </a:lnTo>
                <a:lnTo>
                  <a:pt x="206527" y="334924"/>
                </a:lnTo>
                <a:lnTo>
                  <a:pt x="232994" y="329615"/>
                </a:lnTo>
                <a:lnTo>
                  <a:pt x="246595" y="329615"/>
                </a:lnTo>
                <a:lnTo>
                  <a:pt x="246532" y="329869"/>
                </a:lnTo>
                <a:lnTo>
                  <a:pt x="246456" y="330403"/>
                </a:lnTo>
                <a:lnTo>
                  <a:pt x="246087" y="332079"/>
                </a:lnTo>
                <a:lnTo>
                  <a:pt x="245567" y="335495"/>
                </a:lnTo>
                <a:lnTo>
                  <a:pt x="245351" y="353237"/>
                </a:lnTo>
                <a:lnTo>
                  <a:pt x="249478" y="369900"/>
                </a:lnTo>
                <a:lnTo>
                  <a:pt x="257479" y="384797"/>
                </a:lnTo>
                <a:lnTo>
                  <a:pt x="268833" y="397230"/>
                </a:lnTo>
                <a:lnTo>
                  <a:pt x="268833" y="370941"/>
                </a:lnTo>
                <a:lnTo>
                  <a:pt x="265137" y="365442"/>
                </a:lnTo>
                <a:lnTo>
                  <a:pt x="261061" y="345211"/>
                </a:lnTo>
                <a:lnTo>
                  <a:pt x="276339" y="308533"/>
                </a:lnTo>
                <a:lnTo>
                  <a:pt x="312877" y="293522"/>
                </a:lnTo>
                <a:lnTo>
                  <a:pt x="333032" y="297548"/>
                </a:lnTo>
                <a:lnTo>
                  <a:pt x="349529" y="308559"/>
                </a:lnTo>
                <a:lnTo>
                  <a:pt x="360692" y="324980"/>
                </a:lnTo>
                <a:lnTo>
                  <a:pt x="364782" y="345211"/>
                </a:lnTo>
                <a:lnTo>
                  <a:pt x="364782" y="302069"/>
                </a:lnTo>
                <a:lnTo>
                  <a:pt x="331304" y="279806"/>
                </a:lnTo>
                <a:lnTo>
                  <a:pt x="312877" y="277266"/>
                </a:lnTo>
                <a:lnTo>
                  <a:pt x="294487" y="279806"/>
                </a:lnTo>
                <a:lnTo>
                  <a:pt x="277825" y="287058"/>
                </a:lnTo>
                <a:lnTo>
                  <a:pt x="263690" y="298424"/>
                </a:lnTo>
                <a:lnTo>
                  <a:pt x="252920" y="313359"/>
                </a:lnTo>
                <a:lnTo>
                  <a:pt x="232994" y="313359"/>
                </a:lnTo>
                <a:lnTo>
                  <a:pt x="200215" y="319951"/>
                </a:lnTo>
                <a:lnTo>
                  <a:pt x="173355" y="337934"/>
                </a:lnTo>
                <a:lnTo>
                  <a:pt x="155117" y="364604"/>
                </a:lnTo>
                <a:lnTo>
                  <a:pt x="148183" y="397268"/>
                </a:lnTo>
                <a:lnTo>
                  <a:pt x="126669" y="397268"/>
                </a:lnTo>
                <a:lnTo>
                  <a:pt x="118808" y="377291"/>
                </a:lnTo>
                <a:lnTo>
                  <a:pt x="113017" y="356476"/>
                </a:lnTo>
                <a:lnTo>
                  <a:pt x="109448" y="334924"/>
                </a:lnTo>
                <a:lnTo>
                  <a:pt x="108229" y="312915"/>
                </a:lnTo>
                <a:lnTo>
                  <a:pt x="113652" y="266039"/>
                </a:lnTo>
                <a:lnTo>
                  <a:pt x="129070" y="222973"/>
                </a:lnTo>
                <a:lnTo>
                  <a:pt x="153263" y="184962"/>
                </a:lnTo>
                <a:lnTo>
                  <a:pt x="184975" y="153238"/>
                </a:lnTo>
                <a:lnTo>
                  <a:pt x="222986" y="129057"/>
                </a:lnTo>
                <a:lnTo>
                  <a:pt x="266039" y="113639"/>
                </a:lnTo>
                <a:lnTo>
                  <a:pt x="312915" y="108216"/>
                </a:lnTo>
                <a:lnTo>
                  <a:pt x="359791" y="113639"/>
                </a:lnTo>
                <a:lnTo>
                  <a:pt x="402856" y="129057"/>
                </a:lnTo>
                <a:lnTo>
                  <a:pt x="440867" y="153238"/>
                </a:lnTo>
                <a:lnTo>
                  <a:pt x="472579" y="184962"/>
                </a:lnTo>
                <a:lnTo>
                  <a:pt x="496773" y="222973"/>
                </a:lnTo>
                <a:lnTo>
                  <a:pt x="512191" y="266039"/>
                </a:lnTo>
                <a:lnTo>
                  <a:pt x="517601" y="312915"/>
                </a:lnTo>
                <a:lnTo>
                  <a:pt x="517601" y="230632"/>
                </a:lnTo>
                <a:lnTo>
                  <a:pt x="496074" y="189458"/>
                </a:lnTo>
                <a:lnTo>
                  <a:pt x="469074" y="156743"/>
                </a:lnTo>
                <a:lnTo>
                  <a:pt x="436372" y="129743"/>
                </a:lnTo>
                <a:lnTo>
                  <a:pt x="398843" y="109347"/>
                </a:lnTo>
                <a:lnTo>
                  <a:pt x="395198" y="108216"/>
                </a:lnTo>
                <a:lnTo>
                  <a:pt x="357390" y="96456"/>
                </a:lnTo>
                <a:lnTo>
                  <a:pt x="312915" y="91960"/>
                </a:lnTo>
                <a:lnTo>
                  <a:pt x="268452" y="96456"/>
                </a:lnTo>
                <a:lnTo>
                  <a:pt x="226999" y="109347"/>
                </a:lnTo>
                <a:lnTo>
                  <a:pt x="189471" y="129743"/>
                </a:lnTo>
                <a:lnTo>
                  <a:pt x="156768" y="156743"/>
                </a:lnTo>
                <a:lnTo>
                  <a:pt x="129768" y="189458"/>
                </a:lnTo>
                <a:lnTo>
                  <a:pt x="109372" y="226987"/>
                </a:lnTo>
                <a:lnTo>
                  <a:pt x="96469" y="268439"/>
                </a:lnTo>
                <a:lnTo>
                  <a:pt x="91973" y="312915"/>
                </a:lnTo>
                <a:lnTo>
                  <a:pt x="96507" y="357238"/>
                </a:lnTo>
                <a:lnTo>
                  <a:pt x="109588" y="399097"/>
                </a:lnTo>
                <a:lnTo>
                  <a:pt x="130505" y="437337"/>
                </a:lnTo>
                <a:lnTo>
                  <a:pt x="158496" y="470827"/>
                </a:lnTo>
                <a:lnTo>
                  <a:pt x="192836" y="498398"/>
                </a:lnTo>
                <a:lnTo>
                  <a:pt x="232791" y="518883"/>
                </a:lnTo>
                <a:lnTo>
                  <a:pt x="232791" y="598627"/>
                </a:lnTo>
                <a:lnTo>
                  <a:pt x="232791" y="615264"/>
                </a:lnTo>
                <a:lnTo>
                  <a:pt x="232791" y="671969"/>
                </a:lnTo>
                <a:lnTo>
                  <a:pt x="17272" y="671969"/>
                </a:lnTo>
                <a:lnTo>
                  <a:pt x="17272" y="415836"/>
                </a:lnTo>
                <a:lnTo>
                  <a:pt x="37680" y="462203"/>
                </a:lnTo>
                <a:lnTo>
                  <a:pt x="65125" y="504367"/>
                </a:lnTo>
                <a:lnTo>
                  <a:pt x="98996" y="541540"/>
                </a:lnTo>
                <a:lnTo>
                  <a:pt x="138633" y="572935"/>
                </a:lnTo>
                <a:lnTo>
                  <a:pt x="183451" y="597763"/>
                </a:lnTo>
                <a:lnTo>
                  <a:pt x="232791" y="615264"/>
                </a:lnTo>
                <a:lnTo>
                  <a:pt x="232791" y="598627"/>
                </a:lnTo>
                <a:lnTo>
                  <a:pt x="186740" y="581596"/>
                </a:lnTo>
                <a:lnTo>
                  <a:pt x="144957" y="557771"/>
                </a:lnTo>
                <a:lnTo>
                  <a:pt x="108026" y="527862"/>
                </a:lnTo>
                <a:lnTo>
                  <a:pt x="76517" y="492633"/>
                </a:lnTo>
                <a:lnTo>
                  <a:pt x="51015" y="452780"/>
                </a:lnTo>
                <a:lnTo>
                  <a:pt x="35026" y="415836"/>
                </a:lnTo>
                <a:lnTo>
                  <a:pt x="32118" y="409130"/>
                </a:lnTo>
                <a:lnTo>
                  <a:pt x="20307" y="362127"/>
                </a:lnTo>
                <a:lnTo>
                  <a:pt x="16256" y="312915"/>
                </a:lnTo>
                <a:lnTo>
                  <a:pt x="20154" y="264858"/>
                </a:lnTo>
                <a:lnTo>
                  <a:pt x="31407" y="219252"/>
                </a:lnTo>
                <a:lnTo>
                  <a:pt x="49428" y="176695"/>
                </a:lnTo>
                <a:lnTo>
                  <a:pt x="73571" y="137820"/>
                </a:lnTo>
                <a:lnTo>
                  <a:pt x="103251" y="103238"/>
                </a:lnTo>
                <a:lnTo>
                  <a:pt x="137833" y="73571"/>
                </a:lnTo>
                <a:lnTo>
                  <a:pt x="176707" y="49415"/>
                </a:lnTo>
                <a:lnTo>
                  <a:pt x="219252" y="31407"/>
                </a:lnTo>
                <a:lnTo>
                  <a:pt x="264871" y="20142"/>
                </a:lnTo>
                <a:lnTo>
                  <a:pt x="312915" y="16256"/>
                </a:lnTo>
                <a:lnTo>
                  <a:pt x="360972" y="20142"/>
                </a:lnTo>
                <a:lnTo>
                  <a:pt x="406590" y="31407"/>
                </a:lnTo>
                <a:lnTo>
                  <a:pt x="449135" y="49415"/>
                </a:lnTo>
                <a:lnTo>
                  <a:pt x="488010" y="73571"/>
                </a:lnTo>
                <a:lnTo>
                  <a:pt x="522592" y="103238"/>
                </a:lnTo>
                <a:lnTo>
                  <a:pt x="552259" y="137820"/>
                </a:lnTo>
                <a:lnTo>
                  <a:pt x="576414" y="176695"/>
                </a:lnTo>
                <a:lnTo>
                  <a:pt x="594436" y="219252"/>
                </a:lnTo>
                <a:lnTo>
                  <a:pt x="605688" y="264858"/>
                </a:lnTo>
                <a:lnTo>
                  <a:pt x="609574" y="312915"/>
                </a:lnTo>
                <a:lnTo>
                  <a:pt x="609574" y="214833"/>
                </a:lnTo>
                <a:lnTo>
                  <a:pt x="575348" y="142659"/>
                </a:lnTo>
                <a:lnTo>
                  <a:pt x="548995" y="107734"/>
                </a:lnTo>
                <a:lnTo>
                  <a:pt x="518109" y="76847"/>
                </a:lnTo>
                <a:lnTo>
                  <a:pt x="483184" y="50482"/>
                </a:lnTo>
                <a:lnTo>
                  <a:pt x="444715" y="29133"/>
                </a:lnTo>
                <a:lnTo>
                  <a:pt x="411010" y="16256"/>
                </a:lnTo>
                <a:lnTo>
                  <a:pt x="403199" y="13271"/>
                </a:lnTo>
                <a:lnTo>
                  <a:pt x="359092" y="3403"/>
                </a:lnTo>
                <a:lnTo>
                  <a:pt x="312915" y="0"/>
                </a:lnTo>
                <a:lnTo>
                  <a:pt x="266738" y="3403"/>
                </a:lnTo>
                <a:lnTo>
                  <a:pt x="222643" y="13271"/>
                </a:lnTo>
                <a:lnTo>
                  <a:pt x="181127" y="29133"/>
                </a:lnTo>
                <a:lnTo>
                  <a:pt x="142659" y="50482"/>
                </a:lnTo>
                <a:lnTo>
                  <a:pt x="107734" y="76847"/>
                </a:lnTo>
                <a:lnTo>
                  <a:pt x="76847" y="107734"/>
                </a:lnTo>
                <a:lnTo>
                  <a:pt x="50482" y="142659"/>
                </a:lnTo>
                <a:lnTo>
                  <a:pt x="29133" y="181114"/>
                </a:lnTo>
                <a:lnTo>
                  <a:pt x="13271" y="222643"/>
                </a:lnTo>
                <a:lnTo>
                  <a:pt x="3403" y="266738"/>
                </a:lnTo>
                <a:lnTo>
                  <a:pt x="0" y="312915"/>
                </a:lnTo>
                <a:lnTo>
                  <a:pt x="88" y="319951"/>
                </a:lnTo>
                <a:lnTo>
                  <a:pt x="304" y="326517"/>
                </a:lnTo>
                <a:lnTo>
                  <a:pt x="660" y="333273"/>
                </a:lnTo>
                <a:lnTo>
                  <a:pt x="1168" y="339991"/>
                </a:lnTo>
                <a:lnTo>
                  <a:pt x="1143" y="340258"/>
                </a:lnTo>
                <a:lnTo>
                  <a:pt x="1016" y="340474"/>
                </a:lnTo>
                <a:lnTo>
                  <a:pt x="1016" y="684580"/>
                </a:lnTo>
                <a:lnTo>
                  <a:pt x="4648" y="688225"/>
                </a:lnTo>
                <a:lnTo>
                  <a:pt x="621182" y="688225"/>
                </a:lnTo>
                <a:lnTo>
                  <a:pt x="624814" y="684580"/>
                </a:lnTo>
                <a:lnTo>
                  <a:pt x="624814" y="671969"/>
                </a:lnTo>
                <a:lnTo>
                  <a:pt x="624814" y="415836"/>
                </a:lnTo>
                <a:lnTo>
                  <a:pt x="624814" y="340474"/>
                </a:lnTo>
                <a:lnTo>
                  <a:pt x="624687" y="340258"/>
                </a:lnTo>
                <a:lnTo>
                  <a:pt x="624662" y="339991"/>
                </a:lnTo>
                <a:lnTo>
                  <a:pt x="625182" y="333273"/>
                </a:lnTo>
                <a:lnTo>
                  <a:pt x="625538" y="326517"/>
                </a:lnTo>
                <a:lnTo>
                  <a:pt x="625754" y="319951"/>
                </a:lnTo>
                <a:lnTo>
                  <a:pt x="625830" y="312915"/>
                </a:lnTo>
                <a:close/>
              </a:path>
            </a:pathLst>
          </a:custGeom>
          <a:solidFill>
            <a:srgbClr val="F89A3D"/>
          </a:solidFill>
        </p:spPr>
        <p:txBody>
          <a:bodyPr wrap="square" lIns="0" tIns="0" rIns="0" bIns="0" rtlCol="0"/>
          <a:lstStyle/>
          <a:p>
            <a:pPr defTabSz="829178"/>
            <a:endParaRPr sz="1632">
              <a:solidFill>
                <a:prstClr val="black"/>
              </a:solidFill>
              <a:latin typeface="Calibri"/>
            </a:endParaRPr>
          </a:p>
        </p:txBody>
      </p:sp>
      <p:grpSp>
        <p:nvGrpSpPr>
          <p:cNvPr id="21" name="object 19">
            <a:extLst>
              <a:ext uri="{FF2B5EF4-FFF2-40B4-BE49-F238E27FC236}">
                <a16:creationId xmlns:a16="http://schemas.microsoft.com/office/drawing/2014/main" id="{7F21A7B1-269D-48ED-8323-BF3EBA99ED0A}"/>
              </a:ext>
            </a:extLst>
          </p:cNvPr>
          <p:cNvGrpSpPr/>
          <p:nvPr/>
        </p:nvGrpSpPr>
        <p:grpSpPr>
          <a:xfrm>
            <a:off x="5331579" y="4365104"/>
            <a:ext cx="2166230" cy="1018047"/>
            <a:chOff x="5204345" y="5360797"/>
            <a:chExt cx="2388870" cy="1122680"/>
          </a:xfrm>
        </p:grpSpPr>
        <p:sp>
          <p:nvSpPr>
            <p:cNvPr id="22" name="object 20">
              <a:extLst>
                <a:ext uri="{FF2B5EF4-FFF2-40B4-BE49-F238E27FC236}">
                  <a16:creationId xmlns:a16="http://schemas.microsoft.com/office/drawing/2014/main" id="{5BE23BEB-E2EB-4155-86DE-712887749513}"/>
                </a:ext>
              </a:extLst>
            </p:cNvPr>
            <p:cNvSpPr/>
            <p:nvPr/>
          </p:nvSpPr>
          <p:spPr>
            <a:xfrm>
              <a:off x="5207520" y="5363972"/>
              <a:ext cx="2382520" cy="1116330"/>
            </a:xfrm>
            <a:custGeom>
              <a:avLst/>
              <a:gdLst/>
              <a:ahLst/>
              <a:cxnLst/>
              <a:rect l="l" t="t" r="r" b="b"/>
              <a:pathLst>
                <a:path w="2382520" h="1116329">
                  <a:moveTo>
                    <a:pt x="2381999" y="0"/>
                  </a:moveTo>
                  <a:lnTo>
                    <a:pt x="0" y="0"/>
                  </a:lnTo>
                  <a:lnTo>
                    <a:pt x="0" y="930008"/>
                  </a:lnTo>
                  <a:lnTo>
                    <a:pt x="1217549" y="1115999"/>
                  </a:lnTo>
                  <a:lnTo>
                    <a:pt x="2381999" y="930008"/>
                  </a:lnTo>
                  <a:lnTo>
                    <a:pt x="2381999" y="0"/>
                  </a:lnTo>
                  <a:close/>
                </a:path>
              </a:pathLst>
            </a:custGeom>
            <a:solidFill>
              <a:srgbClr val="FFF2E5"/>
            </a:solidFill>
          </p:spPr>
          <p:txBody>
            <a:bodyPr wrap="square" lIns="0" tIns="0" rIns="0" bIns="0" rtlCol="0"/>
            <a:lstStyle/>
            <a:p>
              <a:pPr defTabSz="829178"/>
              <a:endParaRPr sz="1632">
                <a:solidFill>
                  <a:prstClr val="black"/>
                </a:solidFill>
                <a:latin typeface="Calibri"/>
              </a:endParaRPr>
            </a:p>
          </p:txBody>
        </p:sp>
        <p:sp>
          <p:nvSpPr>
            <p:cNvPr id="23" name="object 21">
              <a:extLst>
                <a:ext uri="{FF2B5EF4-FFF2-40B4-BE49-F238E27FC236}">
                  <a16:creationId xmlns:a16="http://schemas.microsoft.com/office/drawing/2014/main" id="{415F22A0-926D-45D4-A5D1-C9B81589CD7E}"/>
                </a:ext>
              </a:extLst>
            </p:cNvPr>
            <p:cNvSpPr/>
            <p:nvPr/>
          </p:nvSpPr>
          <p:spPr>
            <a:xfrm>
              <a:off x="5207520" y="5363972"/>
              <a:ext cx="2382520" cy="1116330"/>
            </a:xfrm>
            <a:custGeom>
              <a:avLst/>
              <a:gdLst/>
              <a:ahLst/>
              <a:cxnLst/>
              <a:rect l="l" t="t" r="r" b="b"/>
              <a:pathLst>
                <a:path w="2382520" h="1116329">
                  <a:moveTo>
                    <a:pt x="0" y="0"/>
                  </a:moveTo>
                  <a:lnTo>
                    <a:pt x="0" y="930008"/>
                  </a:lnTo>
                  <a:lnTo>
                    <a:pt x="1217549" y="1115999"/>
                  </a:lnTo>
                  <a:lnTo>
                    <a:pt x="2381999" y="930008"/>
                  </a:lnTo>
                  <a:lnTo>
                    <a:pt x="2381999" y="0"/>
                  </a:lnTo>
                  <a:lnTo>
                    <a:pt x="0" y="0"/>
                  </a:lnTo>
                  <a:close/>
                </a:path>
              </a:pathLst>
            </a:custGeom>
            <a:ln w="6350">
              <a:solidFill>
                <a:srgbClr val="F89A3D"/>
              </a:solidFill>
            </a:ln>
          </p:spPr>
          <p:txBody>
            <a:bodyPr wrap="square" lIns="0" tIns="0" rIns="0" bIns="0" rtlCol="0"/>
            <a:lstStyle/>
            <a:p>
              <a:pPr defTabSz="829178"/>
              <a:endParaRPr sz="1632">
                <a:solidFill>
                  <a:prstClr val="black"/>
                </a:solidFill>
                <a:latin typeface="Calibri"/>
              </a:endParaRPr>
            </a:p>
          </p:txBody>
        </p:sp>
      </p:grpSp>
      <p:sp>
        <p:nvSpPr>
          <p:cNvPr id="24" name="object 22">
            <a:extLst>
              <a:ext uri="{FF2B5EF4-FFF2-40B4-BE49-F238E27FC236}">
                <a16:creationId xmlns:a16="http://schemas.microsoft.com/office/drawing/2014/main" id="{B184B9BD-671F-44B3-8216-47C685DE64EF}"/>
              </a:ext>
            </a:extLst>
          </p:cNvPr>
          <p:cNvSpPr txBox="1"/>
          <p:nvPr/>
        </p:nvSpPr>
        <p:spPr>
          <a:xfrm>
            <a:off x="6126841" y="4485146"/>
            <a:ext cx="1268577" cy="606676"/>
          </a:xfrm>
          <a:prstGeom prst="rect">
            <a:avLst/>
          </a:prstGeom>
        </p:spPr>
        <p:txBody>
          <a:bodyPr vert="horz" wrap="square" lIns="0" tIns="4607" rIns="0" bIns="0" rtlCol="0">
            <a:spAutoFit/>
          </a:bodyPr>
          <a:lstStyle/>
          <a:p>
            <a:pPr marL="11516" marR="4607" defTabSz="829178">
              <a:lnSpc>
                <a:spcPct val="104200"/>
              </a:lnSpc>
              <a:spcBef>
                <a:spcPts val="36"/>
              </a:spcBef>
            </a:pPr>
            <a:r>
              <a:rPr sz="1270" b="1" spc="-14" dirty="0">
                <a:solidFill>
                  <a:srgbClr val="231F20"/>
                </a:solidFill>
                <a:latin typeface="FrutigerLTStd-Bold"/>
                <a:cs typeface="FrutigerLTStd-Bold"/>
              </a:rPr>
              <a:t>Support</a:t>
            </a:r>
            <a:r>
              <a:rPr sz="1270" b="1" spc="-59" dirty="0">
                <a:solidFill>
                  <a:srgbClr val="231F20"/>
                </a:solidFill>
                <a:latin typeface="FrutigerLTStd-Bold"/>
                <a:cs typeface="FrutigerLTStd-Bold"/>
              </a:rPr>
              <a:t> </a:t>
            </a:r>
            <a:r>
              <a:rPr sz="1270" b="1" spc="-9" dirty="0">
                <a:solidFill>
                  <a:srgbClr val="231F20"/>
                </a:solidFill>
                <a:latin typeface="FrutigerLTStd-Bold"/>
                <a:cs typeface="FrutigerLTStd-Bold"/>
              </a:rPr>
              <a:t>for</a:t>
            </a:r>
            <a:r>
              <a:rPr sz="1270" b="1" spc="-59" dirty="0">
                <a:solidFill>
                  <a:srgbClr val="231F20"/>
                </a:solidFill>
                <a:latin typeface="FrutigerLTStd-Bold"/>
                <a:cs typeface="FrutigerLTStd-Bold"/>
              </a:rPr>
              <a:t> </a:t>
            </a:r>
            <a:r>
              <a:rPr sz="1270" b="1" spc="-14" dirty="0">
                <a:solidFill>
                  <a:srgbClr val="231F20"/>
                </a:solidFill>
                <a:latin typeface="FrutigerLTStd-Bold"/>
                <a:cs typeface="FrutigerLTStd-Bold"/>
              </a:rPr>
              <a:t>people </a:t>
            </a:r>
            <a:r>
              <a:rPr sz="1270" b="1" spc="-290" dirty="0">
                <a:solidFill>
                  <a:srgbClr val="231F20"/>
                </a:solidFill>
                <a:latin typeface="FrutigerLTStd-Bold"/>
                <a:cs typeface="FrutigerLTStd-Bold"/>
              </a:rPr>
              <a:t> </a:t>
            </a:r>
            <a:r>
              <a:rPr sz="1270" b="1" spc="-14" dirty="0">
                <a:solidFill>
                  <a:srgbClr val="231F20"/>
                </a:solidFill>
                <a:latin typeface="FrutigerLTStd-Bold"/>
                <a:cs typeface="FrutigerLTStd-Bold"/>
              </a:rPr>
              <a:t>with</a:t>
            </a:r>
            <a:r>
              <a:rPr sz="1270" b="1" spc="-32" dirty="0">
                <a:solidFill>
                  <a:srgbClr val="231F20"/>
                </a:solidFill>
                <a:latin typeface="FrutigerLTStd-Bold"/>
                <a:cs typeface="FrutigerLTStd-Bold"/>
              </a:rPr>
              <a:t> </a:t>
            </a:r>
            <a:r>
              <a:rPr sz="1270" b="1" spc="-14" dirty="0">
                <a:solidFill>
                  <a:srgbClr val="231F20"/>
                </a:solidFill>
                <a:latin typeface="FrutigerLTStd-Bold"/>
                <a:cs typeface="FrutigerLTStd-Bold"/>
              </a:rPr>
              <a:t>long</a:t>
            </a:r>
            <a:r>
              <a:rPr sz="1270" b="1" spc="-27" dirty="0">
                <a:solidFill>
                  <a:srgbClr val="231F20"/>
                </a:solidFill>
                <a:latin typeface="FrutigerLTStd-Bold"/>
                <a:cs typeface="FrutigerLTStd-Bold"/>
              </a:rPr>
              <a:t> </a:t>
            </a:r>
            <a:r>
              <a:rPr sz="1270" b="1" spc="-14" dirty="0" err="1">
                <a:solidFill>
                  <a:srgbClr val="231F20"/>
                </a:solidFill>
                <a:latin typeface="FrutigerLTStd-Bold"/>
                <a:cs typeface="FrutigerLTStd-Bold"/>
              </a:rPr>
              <a:t>ter</a:t>
            </a:r>
            <a:r>
              <a:rPr lang="en-GB" sz="1270" b="1" spc="-14" dirty="0">
                <a:solidFill>
                  <a:srgbClr val="231F20"/>
                </a:solidFill>
                <a:latin typeface="FrutigerLTStd-Bold"/>
                <a:cs typeface="FrutigerLTStd-Bold"/>
              </a:rPr>
              <a:t>m </a:t>
            </a:r>
            <a:r>
              <a:rPr sz="1270" b="1" spc="-14" dirty="0">
                <a:solidFill>
                  <a:srgbClr val="231F20"/>
                </a:solidFill>
                <a:latin typeface="FrutigerLTStd-Bold"/>
                <a:cs typeface="FrutigerLTStd-Bold"/>
              </a:rPr>
              <a:t>conditions</a:t>
            </a:r>
            <a:endParaRPr sz="1270" dirty="0">
              <a:solidFill>
                <a:prstClr val="black"/>
              </a:solidFill>
              <a:latin typeface="FrutigerLTStd-Bold"/>
              <a:cs typeface="FrutigerLTStd-Bold"/>
            </a:endParaRPr>
          </a:p>
        </p:txBody>
      </p:sp>
      <p:sp>
        <p:nvSpPr>
          <p:cNvPr id="25" name="object 23">
            <a:extLst>
              <a:ext uri="{FF2B5EF4-FFF2-40B4-BE49-F238E27FC236}">
                <a16:creationId xmlns:a16="http://schemas.microsoft.com/office/drawing/2014/main" id="{1EE38572-2044-4D00-B77D-DEC864BD0320}"/>
              </a:ext>
            </a:extLst>
          </p:cNvPr>
          <p:cNvSpPr/>
          <p:nvPr/>
        </p:nvSpPr>
        <p:spPr>
          <a:xfrm>
            <a:off x="5458000" y="4572840"/>
            <a:ext cx="545300" cy="431288"/>
          </a:xfrm>
          <a:custGeom>
            <a:avLst/>
            <a:gdLst/>
            <a:ahLst/>
            <a:cxnLst/>
            <a:rect l="l" t="t" r="r" b="b"/>
            <a:pathLst>
              <a:path w="601345" h="475614">
                <a:moveTo>
                  <a:pt x="442798" y="232854"/>
                </a:moveTo>
                <a:lnTo>
                  <a:pt x="379285" y="232854"/>
                </a:lnTo>
                <a:lnTo>
                  <a:pt x="340093" y="126898"/>
                </a:lnTo>
                <a:lnTo>
                  <a:pt x="289814" y="281686"/>
                </a:lnTo>
                <a:lnTo>
                  <a:pt x="242036" y="174688"/>
                </a:lnTo>
                <a:lnTo>
                  <a:pt x="223659" y="227190"/>
                </a:lnTo>
                <a:lnTo>
                  <a:pt x="158305" y="227190"/>
                </a:lnTo>
                <a:lnTo>
                  <a:pt x="158305" y="249859"/>
                </a:lnTo>
                <a:lnTo>
                  <a:pt x="239737" y="249859"/>
                </a:lnTo>
                <a:lnTo>
                  <a:pt x="244589" y="236004"/>
                </a:lnTo>
                <a:lnTo>
                  <a:pt x="293154" y="344779"/>
                </a:lnTo>
                <a:lnTo>
                  <a:pt x="341477" y="195999"/>
                </a:lnTo>
                <a:lnTo>
                  <a:pt x="363499" y="255524"/>
                </a:lnTo>
                <a:lnTo>
                  <a:pt x="442798" y="255524"/>
                </a:lnTo>
                <a:lnTo>
                  <a:pt x="442798" y="232854"/>
                </a:lnTo>
                <a:close/>
              </a:path>
              <a:path w="601345" h="475614">
                <a:moveTo>
                  <a:pt x="601103" y="162890"/>
                </a:moveTo>
                <a:lnTo>
                  <a:pt x="595274" y="119646"/>
                </a:lnTo>
                <a:lnTo>
                  <a:pt x="578827" y="80746"/>
                </a:lnTo>
                <a:lnTo>
                  <a:pt x="575627" y="76606"/>
                </a:lnTo>
                <a:lnTo>
                  <a:pt x="575627" y="162902"/>
                </a:lnTo>
                <a:lnTo>
                  <a:pt x="571881" y="194741"/>
                </a:lnTo>
                <a:lnTo>
                  <a:pt x="560971" y="224358"/>
                </a:lnTo>
                <a:lnTo>
                  <a:pt x="543356" y="250786"/>
                </a:lnTo>
                <a:lnTo>
                  <a:pt x="519518" y="273075"/>
                </a:lnTo>
                <a:lnTo>
                  <a:pt x="300520" y="442810"/>
                </a:lnTo>
                <a:lnTo>
                  <a:pt x="81368" y="272935"/>
                </a:lnTo>
                <a:lnTo>
                  <a:pt x="57658" y="250710"/>
                </a:lnTo>
                <a:lnTo>
                  <a:pt x="40106" y="224320"/>
                </a:lnTo>
                <a:lnTo>
                  <a:pt x="29210" y="194729"/>
                </a:lnTo>
                <a:lnTo>
                  <a:pt x="25476" y="162890"/>
                </a:lnTo>
                <a:lnTo>
                  <a:pt x="32499" y="119507"/>
                </a:lnTo>
                <a:lnTo>
                  <a:pt x="52031" y="81788"/>
                </a:lnTo>
                <a:lnTo>
                  <a:pt x="81800" y="52019"/>
                </a:lnTo>
                <a:lnTo>
                  <a:pt x="119519" y="32486"/>
                </a:lnTo>
                <a:lnTo>
                  <a:pt x="162915" y="25476"/>
                </a:lnTo>
                <a:lnTo>
                  <a:pt x="202565" y="31330"/>
                </a:lnTo>
                <a:lnTo>
                  <a:pt x="238175" y="47993"/>
                </a:lnTo>
                <a:lnTo>
                  <a:pt x="267627" y="74066"/>
                </a:lnTo>
                <a:lnTo>
                  <a:pt x="288848" y="108191"/>
                </a:lnTo>
                <a:lnTo>
                  <a:pt x="300532" y="135051"/>
                </a:lnTo>
                <a:lnTo>
                  <a:pt x="312216" y="108191"/>
                </a:lnTo>
                <a:lnTo>
                  <a:pt x="333425" y="74066"/>
                </a:lnTo>
                <a:lnTo>
                  <a:pt x="362902" y="47993"/>
                </a:lnTo>
                <a:lnTo>
                  <a:pt x="398526" y="31330"/>
                </a:lnTo>
                <a:lnTo>
                  <a:pt x="438226" y="25476"/>
                </a:lnTo>
                <a:lnTo>
                  <a:pt x="481609" y="32486"/>
                </a:lnTo>
                <a:lnTo>
                  <a:pt x="519315" y="52019"/>
                </a:lnTo>
                <a:lnTo>
                  <a:pt x="549084" y="81788"/>
                </a:lnTo>
                <a:lnTo>
                  <a:pt x="568604" y="119507"/>
                </a:lnTo>
                <a:lnTo>
                  <a:pt x="575627" y="162902"/>
                </a:lnTo>
                <a:lnTo>
                  <a:pt x="575627" y="76606"/>
                </a:lnTo>
                <a:lnTo>
                  <a:pt x="524510" y="25476"/>
                </a:lnTo>
                <a:lnTo>
                  <a:pt x="481469" y="5829"/>
                </a:lnTo>
                <a:lnTo>
                  <a:pt x="438226" y="0"/>
                </a:lnTo>
                <a:lnTo>
                  <a:pt x="397065" y="5283"/>
                </a:lnTo>
                <a:lnTo>
                  <a:pt x="359295" y="20421"/>
                </a:lnTo>
                <a:lnTo>
                  <a:pt x="326580" y="44323"/>
                </a:lnTo>
                <a:lnTo>
                  <a:pt x="300532" y="75946"/>
                </a:lnTo>
                <a:lnTo>
                  <a:pt x="274497" y="44323"/>
                </a:lnTo>
                <a:lnTo>
                  <a:pt x="248704" y="25476"/>
                </a:lnTo>
                <a:lnTo>
                  <a:pt x="241795" y="20421"/>
                </a:lnTo>
                <a:lnTo>
                  <a:pt x="204050" y="5283"/>
                </a:lnTo>
                <a:lnTo>
                  <a:pt x="162915" y="0"/>
                </a:lnTo>
                <a:lnTo>
                  <a:pt x="119659" y="5829"/>
                </a:lnTo>
                <a:lnTo>
                  <a:pt x="80746" y="22275"/>
                </a:lnTo>
                <a:lnTo>
                  <a:pt x="47764" y="47764"/>
                </a:lnTo>
                <a:lnTo>
                  <a:pt x="22275" y="80746"/>
                </a:lnTo>
                <a:lnTo>
                  <a:pt x="5829" y="119646"/>
                </a:lnTo>
                <a:lnTo>
                  <a:pt x="0" y="162902"/>
                </a:lnTo>
                <a:lnTo>
                  <a:pt x="4432" y="200698"/>
                </a:lnTo>
                <a:lnTo>
                  <a:pt x="17284" y="235762"/>
                </a:lnTo>
                <a:lnTo>
                  <a:pt x="37998" y="266992"/>
                </a:lnTo>
                <a:lnTo>
                  <a:pt x="65963" y="293230"/>
                </a:lnTo>
                <a:lnTo>
                  <a:pt x="300532" y="475056"/>
                </a:lnTo>
                <a:lnTo>
                  <a:pt x="342138" y="442810"/>
                </a:lnTo>
                <a:lnTo>
                  <a:pt x="534924" y="293382"/>
                </a:lnTo>
                <a:lnTo>
                  <a:pt x="563003" y="267081"/>
                </a:lnTo>
                <a:lnTo>
                  <a:pt x="583806" y="235762"/>
                </a:lnTo>
                <a:lnTo>
                  <a:pt x="596684" y="200672"/>
                </a:lnTo>
                <a:lnTo>
                  <a:pt x="601103" y="162890"/>
                </a:lnTo>
                <a:close/>
              </a:path>
            </a:pathLst>
          </a:custGeom>
          <a:solidFill>
            <a:srgbClr val="F89A3D"/>
          </a:solidFill>
        </p:spPr>
        <p:txBody>
          <a:bodyPr wrap="square" lIns="0" tIns="0" rIns="0" bIns="0" rtlCol="0"/>
          <a:lstStyle/>
          <a:p>
            <a:pPr defTabSz="829178"/>
            <a:endParaRPr sz="1632">
              <a:solidFill>
                <a:prstClr val="black"/>
              </a:solidFill>
              <a:latin typeface="Calibri"/>
            </a:endParaRPr>
          </a:p>
        </p:txBody>
      </p:sp>
      <p:grpSp>
        <p:nvGrpSpPr>
          <p:cNvPr id="26" name="object 24">
            <a:extLst>
              <a:ext uri="{FF2B5EF4-FFF2-40B4-BE49-F238E27FC236}">
                <a16:creationId xmlns:a16="http://schemas.microsoft.com/office/drawing/2014/main" id="{34E3CBF4-A61D-42D1-8B2D-4C961563AFE6}"/>
              </a:ext>
            </a:extLst>
          </p:cNvPr>
          <p:cNvGrpSpPr/>
          <p:nvPr/>
        </p:nvGrpSpPr>
        <p:grpSpPr>
          <a:xfrm>
            <a:off x="7682761" y="4367984"/>
            <a:ext cx="2013639" cy="1012290"/>
            <a:chOff x="7797174" y="5363971"/>
            <a:chExt cx="2220596" cy="1116331"/>
          </a:xfrm>
        </p:grpSpPr>
        <p:sp>
          <p:nvSpPr>
            <p:cNvPr id="27" name="object 25">
              <a:extLst>
                <a:ext uri="{FF2B5EF4-FFF2-40B4-BE49-F238E27FC236}">
                  <a16:creationId xmlns:a16="http://schemas.microsoft.com/office/drawing/2014/main" id="{3A77600B-21A5-429A-975F-57D4D7A1204C}"/>
                </a:ext>
              </a:extLst>
            </p:cNvPr>
            <p:cNvSpPr/>
            <p:nvPr/>
          </p:nvSpPr>
          <p:spPr>
            <a:xfrm>
              <a:off x="7797174" y="5363971"/>
              <a:ext cx="2220595" cy="1116330"/>
            </a:xfrm>
            <a:custGeom>
              <a:avLst/>
              <a:gdLst/>
              <a:ahLst/>
              <a:cxnLst/>
              <a:rect l="l" t="t" r="r" b="b"/>
              <a:pathLst>
                <a:path w="2220595" h="1116329">
                  <a:moveTo>
                    <a:pt x="2219998" y="0"/>
                  </a:moveTo>
                  <a:lnTo>
                    <a:pt x="0" y="0"/>
                  </a:lnTo>
                  <a:lnTo>
                    <a:pt x="0" y="930008"/>
                  </a:lnTo>
                  <a:lnTo>
                    <a:pt x="1109967" y="1115999"/>
                  </a:lnTo>
                  <a:lnTo>
                    <a:pt x="2219998" y="930008"/>
                  </a:lnTo>
                  <a:lnTo>
                    <a:pt x="2219998" y="0"/>
                  </a:lnTo>
                  <a:close/>
                </a:path>
              </a:pathLst>
            </a:custGeom>
            <a:solidFill>
              <a:srgbClr val="FFF2E5"/>
            </a:solidFill>
          </p:spPr>
          <p:txBody>
            <a:bodyPr wrap="square" lIns="0" tIns="0" rIns="0" bIns="0" rtlCol="0"/>
            <a:lstStyle/>
            <a:p>
              <a:pPr defTabSz="829178"/>
              <a:endParaRPr sz="1632">
                <a:solidFill>
                  <a:prstClr val="black"/>
                </a:solidFill>
                <a:latin typeface="Calibri"/>
              </a:endParaRPr>
            </a:p>
          </p:txBody>
        </p:sp>
        <p:sp>
          <p:nvSpPr>
            <p:cNvPr id="28" name="object 26">
              <a:extLst>
                <a:ext uri="{FF2B5EF4-FFF2-40B4-BE49-F238E27FC236}">
                  <a16:creationId xmlns:a16="http://schemas.microsoft.com/office/drawing/2014/main" id="{24403772-982F-46B6-A1D2-17B47408EBEB}"/>
                </a:ext>
              </a:extLst>
            </p:cNvPr>
            <p:cNvSpPr/>
            <p:nvPr/>
          </p:nvSpPr>
          <p:spPr>
            <a:xfrm>
              <a:off x="7797175" y="5363972"/>
              <a:ext cx="2220595" cy="1116330"/>
            </a:xfrm>
            <a:custGeom>
              <a:avLst/>
              <a:gdLst/>
              <a:ahLst/>
              <a:cxnLst/>
              <a:rect l="l" t="t" r="r" b="b"/>
              <a:pathLst>
                <a:path w="2220595" h="1116329">
                  <a:moveTo>
                    <a:pt x="0" y="0"/>
                  </a:moveTo>
                  <a:lnTo>
                    <a:pt x="0" y="930008"/>
                  </a:lnTo>
                  <a:lnTo>
                    <a:pt x="1109967" y="1115999"/>
                  </a:lnTo>
                  <a:lnTo>
                    <a:pt x="2219998" y="930008"/>
                  </a:lnTo>
                  <a:lnTo>
                    <a:pt x="2219998" y="0"/>
                  </a:lnTo>
                  <a:lnTo>
                    <a:pt x="0" y="0"/>
                  </a:lnTo>
                  <a:close/>
                </a:path>
              </a:pathLst>
            </a:custGeom>
            <a:ln w="6350">
              <a:solidFill>
                <a:srgbClr val="F89A3D"/>
              </a:solidFill>
            </a:ln>
          </p:spPr>
          <p:txBody>
            <a:bodyPr wrap="square" lIns="0" tIns="0" rIns="0" bIns="0" rtlCol="0"/>
            <a:lstStyle/>
            <a:p>
              <a:pPr defTabSz="829178"/>
              <a:endParaRPr sz="1632">
                <a:solidFill>
                  <a:prstClr val="black"/>
                </a:solidFill>
                <a:latin typeface="Calibri"/>
              </a:endParaRPr>
            </a:p>
          </p:txBody>
        </p:sp>
      </p:grpSp>
      <p:sp>
        <p:nvSpPr>
          <p:cNvPr id="29" name="object 27">
            <a:extLst>
              <a:ext uri="{FF2B5EF4-FFF2-40B4-BE49-F238E27FC236}">
                <a16:creationId xmlns:a16="http://schemas.microsoft.com/office/drawing/2014/main" id="{81DE47B9-D731-45A8-A2B1-5966C9E21848}"/>
              </a:ext>
            </a:extLst>
          </p:cNvPr>
          <p:cNvSpPr txBox="1"/>
          <p:nvPr/>
        </p:nvSpPr>
        <p:spPr>
          <a:xfrm>
            <a:off x="8536333" y="4485146"/>
            <a:ext cx="1139327" cy="606676"/>
          </a:xfrm>
          <a:prstGeom prst="rect">
            <a:avLst/>
          </a:prstGeom>
        </p:spPr>
        <p:txBody>
          <a:bodyPr vert="horz" wrap="square" lIns="0" tIns="4607" rIns="0" bIns="0" rtlCol="0">
            <a:spAutoFit/>
          </a:bodyPr>
          <a:lstStyle/>
          <a:p>
            <a:pPr marL="11516" marR="4607" defTabSz="829178">
              <a:lnSpc>
                <a:spcPct val="104200"/>
              </a:lnSpc>
              <a:spcBef>
                <a:spcPts val="36"/>
              </a:spcBef>
            </a:pPr>
            <a:r>
              <a:rPr sz="1270" b="1" spc="-14" dirty="0">
                <a:solidFill>
                  <a:srgbClr val="231F20"/>
                </a:solidFill>
                <a:latin typeface="FrutigerLTStd-Bold"/>
                <a:cs typeface="FrutigerLTStd-Bold"/>
              </a:rPr>
              <a:t>Elderl</a:t>
            </a:r>
            <a:r>
              <a:rPr sz="1270" b="1" dirty="0">
                <a:solidFill>
                  <a:srgbClr val="231F20"/>
                </a:solidFill>
                <a:latin typeface="FrutigerLTStd-Bold"/>
                <a:cs typeface="FrutigerLTStd-Bold"/>
              </a:rPr>
              <a:t>y</a:t>
            </a:r>
            <a:r>
              <a:rPr sz="1270" b="1" spc="-23" dirty="0">
                <a:solidFill>
                  <a:srgbClr val="231F20"/>
                </a:solidFill>
                <a:latin typeface="FrutigerLTStd-Bold"/>
                <a:cs typeface="FrutigerLTStd-Bold"/>
              </a:rPr>
              <a:t> </a:t>
            </a:r>
            <a:r>
              <a:rPr sz="1270" b="1" spc="-14" dirty="0">
                <a:solidFill>
                  <a:srgbClr val="231F20"/>
                </a:solidFill>
                <a:latin typeface="FrutigerLTStd-Bold"/>
                <a:cs typeface="FrutigerLTStd-Bold"/>
              </a:rPr>
              <a:t>people  </a:t>
            </a:r>
            <a:r>
              <a:rPr sz="1270" b="1" spc="-9" dirty="0">
                <a:solidFill>
                  <a:srgbClr val="231F20"/>
                </a:solidFill>
                <a:latin typeface="FrutigerLTStd-Bold"/>
                <a:cs typeface="FrutigerLTStd-Bold"/>
              </a:rPr>
              <a:t>and</a:t>
            </a:r>
            <a:r>
              <a:rPr sz="1270" b="1" spc="-54" dirty="0">
                <a:solidFill>
                  <a:srgbClr val="231F20"/>
                </a:solidFill>
                <a:latin typeface="FrutigerLTStd-Bold"/>
                <a:cs typeface="FrutigerLTStd-Bold"/>
              </a:rPr>
              <a:t> </a:t>
            </a:r>
            <a:r>
              <a:rPr sz="1270" b="1" spc="-9" dirty="0">
                <a:solidFill>
                  <a:srgbClr val="231F20"/>
                </a:solidFill>
                <a:latin typeface="FrutigerLTStd-Bold"/>
                <a:cs typeface="FrutigerLTStd-Bold"/>
              </a:rPr>
              <a:t>end</a:t>
            </a:r>
            <a:r>
              <a:rPr sz="1270" b="1" spc="-50" dirty="0">
                <a:solidFill>
                  <a:srgbClr val="231F20"/>
                </a:solidFill>
                <a:latin typeface="FrutigerLTStd-Bold"/>
                <a:cs typeface="FrutigerLTStd-Bold"/>
              </a:rPr>
              <a:t> </a:t>
            </a:r>
            <a:r>
              <a:rPr sz="1270" b="1" spc="-9" dirty="0">
                <a:solidFill>
                  <a:srgbClr val="231F20"/>
                </a:solidFill>
                <a:latin typeface="FrutigerLTStd-Bold"/>
                <a:cs typeface="FrutigerLTStd-Bold"/>
              </a:rPr>
              <a:t>of</a:t>
            </a:r>
            <a:r>
              <a:rPr sz="1270" b="1" spc="-50" dirty="0">
                <a:solidFill>
                  <a:srgbClr val="231F20"/>
                </a:solidFill>
                <a:latin typeface="FrutigerLTStd-Bold"/>
                <a:cs typeface="FrutigerLTStd-Bold"/>
              </a:rPr>
              <a:t> </a:t>
            </a:r>
            <a:br>
              <a:rPr lang="en-GB" sz="1270" b="1" spc="-50" dirty="0">
                <a:solidFill>
                  <a:srgbClr val="231F20"/>
                </a:solidFill>
                <a:latin typeface="FrutigerLTStd-Bold"/>
                <a:cs typeface="FrutigerLTStd-Bold"/>
              </a:rPr>
            </a:br>
            <a:r>
              <a:rPr sz="1270" b="1" spc="-14" dirty="0">
                <a:solidFill>
                  <a:srgbClr val="231F20"/>
                </a:solidFill>
                <a:latin typeface="FrutigerLTStd-Bold"/>
                <a:cs typeface="FrutigerLTStd-Bold"/>
              </a:rPr>
              <a:t>life </a:t>
            </a:r>
            <a:r>
              <a:rPr sz="1270" b="1" spc="-290" dirty="0">
                <a:solidFill>
                  <a:srgbClr val="231F20"/>
                </a:solidFill>
                <a:latin typeface="FrutigerLTStd-Bold"/>
                <a:cs typeface="FrutigerLTStd-Bold"/>
              </a:rPr>
              <a:t> </a:t>
            </a:r>
            <a:r>
              <a:rPr sz="1270" b="1" spc="-18" dirty="0">
                <a:solidFill>
                  <a:srgbClr val="231F20"/>
                </a:solidFill>
                <a:latin typeface="FrutigerLTStd-Bold"/>
                <a:cs typeface="FrutigerLTStd-Bold"/>
              </a:rPr>
              <a:t>care</a:t>
            </a:r>
            <a:endParaRPr sz="1270" dirty="0">
              <a:solidFill>
                <a:prstClr val="black"/>
              </a:solidFill>
              <a:latin typeface="FrutigerLTStd-Bold"/>
              <a:cs typeface="FrutigerLTStd-Bold"/>
            </a:endParaRPr>
          </a:p>
        </p:txBody>
      </p:sp>
      <p:sp>
        <p:nvSpPr>
          <p:cNvPr id="30" name="object 28">
            <a:extLst>
              <a:ext uri="{FF2B5EF4-FFF2-40B4-BE49-F238E27FC236}">
                <a16:creationId xmlns:a16="http://schemas.microsoft.com/office/drawing/2014/main" id="{5979EEF3-5C40-4FEF-BD94-9394CF84851B}"/>
              </a:ext>
            </a:extLst>
          </p:cNvPr>
          <p:cNvSpPr/>
          <p:nvPr/>
        </p:nvSpPr>
        <p:spPr>
          <a:xfrm>
            <a:off x="7852629" y="4537424"/>
            <a:ext cx="545876" cy="548755"/>
          </a:xfrm>
          <a:custGeom>
            <a:avLst/>
            <a:gdLst/>
            <a:ahLst/>
            <a:cxnLst/>
            <a:rect l="l" t="t" r="r" b="b"/>
            <a:pathLst>
              <a:path w="601979" h="605154">
                <a:moveTo>
                  <a:pt x="211645" y="548957"/>
                </a:moveTo>
                <a:lnTo>
                  <a:pt x="211620" y="542747"/>
                </a:lnTo>
                <a:lnTo>
                  <a:pt x="210769" y="534250"/>
                </a:lnTo>
                <a:lnTo>
                  <a:pt x="191846" y="344335"/>
                </a:lnTo>
                <a:lnTo>
                  <a:pt x="191846" y="534250"/>
                </a:lnTo>
                <a:lnTo>
                  <a:pt x="164655" y="534250"/>
                </a:lnTo>
                <a:lnTo>
                  <a:pt x="164655" y="553161"/>
                </a:lnTo>
                <a:lnTo>
                  <a:pt x="164655" y="586181"/>
                </a:lnTo>
                <a:lnTo>
                  <a:pt x="131787" y="586181"/>
                </a:lnTo>
                <a:lnTo>
                  <a:pt x="131787" y="553148"/>
                </a:lnTo>
                <a:lnTo>
                  <a:pt x="164655" y="553161"/>
                </a:lnTo>
                <a:lnTo>
                  <a:pt x="164655" y="534250"/>
                </a:lnTo>
                <a:lnTo>
                  <a:pt x="112991" y="534250"/>
                </a:lnTo>
                <a:lnTo>
                  <a:pt x="112991" y="553148"/>
                </a:lnTo>
                <a:lnTo>
                  <a:pt x="112991" y="586181"/>
                </a:lnTo>
                <a:lnTo>
                  <a:pt x="80124" y="586181"/>
                </a:lnTo>
                <a:lnTo>
                  <a:pt x="80124" y="553135"/>
                </a:lnTo>
                <a:lnTo>
                  <a:pt x="112991" y="553148"/>
                </a:lnTo>
                <a:lnTo>
                  <a:pt x="112991" y="534250"/>
                </a:lnTo>
                <a:lnTo>
                  <a:pt x="52933" y="534250"/>
                </a:lnTo>
                <a:lnTo>
                  <a:pt x="74536" y="317055"/>
                </a:lnTo>
                <a:lnTo>
                  <a:pt x="170243" y="317055"/>
                </a:lnTo>
                <a:lnTo>
                  <a:pt x="191846" y="534250"/>
                </a:lnTo>
                <a:lnTo>
                  <a:pt x="191846" y="344335"/>
                </a:lnTo>
                <a:lnTo>
                  <a:pt x="189128" y="317055"/>
                </a:lnTo>
                <a:lnTo>
                  <a:pt x="188137" y="307136"/>
                </a:lnTo>
                <a:lnTo>
                  <a:pt x="188137" y="298170"/>
                </a:lnTo>
                <a:lnTo>
                  <a:pt x="188137" y="241007"/>
                </a:lnTo>
                <a:lnTo>
                  <a:pt x="183934" y="236778"/>
                </a:lnTo>
                <a:lnTo>
                  <a:pt x="173558" y="236778"/>
                </a:lnTo>
                <a:lnTo>
                  <a:pt x="169354" y="241007"/>
                </a:lnTo>
                <a:lnTo>
                  <a:pt x="169354" y="298170"/>
                </a:lnTo>
                <a:lnTo>
                  <a:pt x="75438" y="298170"/>
                </a:lnTo>
                <a:lnTo>
                  <a:pt x="75438" y="241007"/>
                </a:lnTo>
                <a:lnTo>
                  <a:pt x="71221" y="236778"/>
                </a:lnTo>
                <a:lnTo>
                  <a:pt x="60858" y="236778"/>
                </a:lnTo>
                <a:lnTo>
                  <a:pt x="56654" y="241007"/>
                </a:lnTo>
                <a:lnTo>
                  <a:pt x="56654" y="307136"/>
                </a:lnTo>
                <a:lnTo>
                  <a:pt x="32651" y="547941"/>
                </a:lnTo>
                <a:lnTo>
                  <a:pt x="36410" y="552564"/>
                </a:lnTo>
                <a:lnTo>
                  <a:pt x="41897" y="553123"/>
                </a:lnTo>
                <a:lnTo>
                  <a:pt x="61341" y="553135"/>
                </a:lnTo>
                <a:lnTo>
                  <a:pt x="61341" y="600849"/>
                </a:lnTo>
                <a:lnTo>
                  <a:pt x="65544" y="605066"/>
                </a:lnTo>
                <a:lnTo>
                  <a:pt x="179235" y="605066"/>
                </a:lnTo>
                <a:lnTo>
                  <a:pt x="183438" y="600849"/>
                </a:lnTo>
                <a:lnTo>
                  <a:pt x="183438" y="586181"/>
                </a:lnTo>
                <a:lnTo>
                  <a:pt x="183438" y="553161"/>
                </a:lnTo>
                <a:lnTo>
                  <a:pt x="207416" y="553161"/>
                </a:lnTo>
                <a:lnTo>
                  <a:pt x="211645" y="548957"/>
                </a:lnTo>
                <a:close/>
              </a:path>
              <a:path w="601979" h="605154">
                <a:moveTo>
                  <a:pt x="244767" y="383146"/>
                </a:moveTo>
                <a:lnTo>
                  <a:pt x="235102" y="208457"/>
                </a:lnTo>
                <a:lnTo>
                  <a:pt x="223520" y="167132"/>
                </a:lnTo>
                <a:lnTo>
                  <a:pt x="215811" y="158076"/>
                </a:lnTo>
                <a:lnTo>
                  <a:pt x="210350" y="151650"/>
                </a:lnTo>
                <a:lnTo>
                  <a:pt x="193446" y="141173"/>
                </a:lnTo>
                <a:lnTo>
                  <a:pt x="195986" y="134035"/>
                </a:lnTo>
                <a:lnTo>
                  <a:pt x="197802" y="126707"/>
                </a:lnTo>
                <a:lnTo>
                  <a:pt x="198894" y="119227"/>
                </a:lnTo>
                <a:lnTo>
                  <a:pt x="199224" y="112420"/>
                </a:lnTo>
                <a:lnTo>
                  <a:pt x="199263" y="111658"/>
                </a:lnTo>
                <a:lnTo>
                  <a:pt x="181533" y="62166"/>
                </a:lnTo>
                <a:lnTo>
                  <a:pt x="180581" y="61252"/>
                </a:lnTo>
                <a:lnTo>
                  <a:pt x="180581" y="112420"/>
                </a:lnTo>
                <a:lnTo>
                  <a:pt x="175729" y="135166"/>
                </a:lnTo>
                <a:lnTo>
                  <a:pt x="163068" y="153682"/>
                </a:lnTo>
                <a:lnTo>
                  <a:pt x="144475" y="166141"/>
                </a:lnTo>
                <a:lnTo>
                  <a:pt x="121780" y="170688"/>
                </a:lnTo>
                <a:lnTo>
                  <a:pt x="98945" y="166027"/>
                </a:lnTo>
                <a:lnTo>
                  <a:pt x="87236" y="158076"/>
                </a:lnTo>
                <a:lnTo>
                  <a:pt x="80302" y="153365"/>
                </a:lnTo>
                <a:lnTo>
                  <a:pt x="67716" y="134620"/>
                </a:lnTo>
                <a:lnTo>
                  <a:pt x="63080" y="111658"/>
                </a:lnTo>
                <a:lnTo>
                  <a:pt x="63106" y="108496"/>
                </a:lnTo>
                <a:lnTo>
                  <a:pt x="63385" y="105333"/>
                </a:lnTo>
                <a:lnTo>
                  <a:pt x="63931" y="102222"/>
                </a:lnTo>
                <a:lnTo>
                  <a:pt x="76644" y="102019"/>
                </a:lnTo>
                <a:lnTo>
                  <a:pt x="89014" y="99364"/>
                </a:lnTo>
                <a:lnTo>
                  <a:pt x="99910" y="95516"/>
                </a:lnTo>
                <a:lnTo>
                  <a:pt x="108216" y="91732"/>
                </a:lnTo>
                <a:lnTo>
                  <a:pt x="120535" y="97929"/>
                </a:lnTo>
                <a:lnTo>
                  <a:pt x="137033" y="104876"/>
                </a:lnTo>
                <a:lnTo>
                  <a:pt x="155562" y="110553"/>
                </a:lnTo>
                <a:lnTo>
                  <a:pt x="173951" y="112890"/>
                </a:lnTo>
                <a:lnTo>
                  <a:pt x="176174" y="112877"/>
                </a:lnTo>
                <a:lnTo>
                  <a:pt x="178384" y="112725"/>
                </a:lnTo>
                <a:lnTo>
                  <a:pt x="180581" y="112420"/>
                </a:lnTo>
                <a:lnTo>
                  <a:pt x="180581" y="61252"/>
                </a:lnTo>
                <a:lnTo>
                  <a:pt x="177673" y="58458"/>
                </a:lnTo>
                <a:lnTo>
                  <a:pt x="177673" y="93941"/>
                </a:lnTo>
                <a:lnTo>
                  <a:pt x="163677" y="93027"/>
                </a:lnTo>
                <a:lnTo>
                  <a:pt x="112953" y="72898"/>
                </a:lnTo>
                <a:lnTo>
                  <a:pt x="110045" y="71208"/>
                </a:lnTo>
                <a:lnTo>
                  <a:pt x="106464" y="71208"/>
                </a:lnTo>
                <a:lnTo>
                  <a:pt x="70078" y="83705"/>
                </a:lnTo>
                <a:lnTo>
                  <a:pt x="85013" y="65709"/>
                </a:lnTo>
                <a:lnTo>
                  <a:pt x="104952" y="55232"/>
                </a:lnTo>
                <a:lnTo>
                  <a:pt x="127355" y="53035"/>
                </a:lnTo>
                <a:lnTo>
                  <a:pt x="149644" y="59880"/>
                </a:lnTo>
                <a:lnTo>
                  <a:pt x="159016" y="66217"/>
                </a:lnTo>
                <a:lnTo>
                  <a:pt x="166941" y="74180"/>
                </a:lnTo>
                <a:lnTo>
                  <a:pt x="173228" y="83502"/>
                </a:lnTo>
                <a:lnTo>
                  <a:pt x="177673" y="93941"/>
                </a:lnTo>
                <a:lnTo>
                  <a:pt x="177673" y="58458"/>
                </a:lnTo>
                <a:lnTo>
                  <a:pt x="172046" y="53035"/>
                </a:lnTo>
                <a:lnTo>
                  <a:pt x="168605" y="49720"/>
                </a:lnTo>
                <a:lnTo>
                  <a:pt x="168605" y="47917"/>
                </a:lnTo>
                <a:lnTo>
                  <a:pt x="166712" y="38481"/>
                </a:lnTo>
                <a:lnTo>
                  <a:pt x="164909" y="29540"/>
                </a:lnTo>
                <a:lnTo>
                  <a:pt x="158242" y="19596"/>
                </a:lnTo>
                <a:lnTo>
                  <a:pt x="154851" y="14528"/>
                </a:lnTo>
                <a:lnTo>
                  <a:pt x="148361" y="10134"/>
                </a:lnTo>
                <a:lnTo>
                  <a:pt x="148361" y="38481"/>
                </a:lnTo>
                <a:lnTo>
                  <a:pt x="135242" y="34861"/>
                </a:lnTo>
                <a:lnTo>
                  <a:pt x="121805" y="33655"/>
                </a:lnTo>
                <a:lnTo>
                  <a:pt x="108369" y="34861"/>
                </a:lnTo>
                <a:lnTo>
                  <a:pt x="95250" y="38481"/>
                </a:lnTo>
                <a:lnTo>
                  <a:pt x="99402" y="30746"/>
                </a:lnTo>
                <a:lnTo>
                  <a:pt x="105562" y="24790"/>
                </a:lnTo>
                <a:lnTo>
                  <a:pt x="113157" y="20955"/>
                </a:lnTo>
                <a:lnTo>
                  <a:pt x="121780" y="19596"/>
                </a:lnTo>
                <a:lnTo>
                  <a:pt x="130441" y="20955"/>
                </a:lnTo>
                <a:lnTo>
                  <a:pt x="138074" y="24803"/>
                </a:lnTo>
                <a:lnTo>
                  <a:pt x="144208" y="30759"/>
                </a:lnTo>
                <a:lnTo>
                  <a:pt x="148361" y="38481"/>
                </a:lnTo>
                <a:lnTo>
                  <a:pt x="148361" y="10134"/>
                </a:lnTo>
                <a:lnTo>
                  <a:pt x="139915" y="4406"/>
                </a:lnTo>
                <a:lnTo>
                  <a:pt x="121640" y="698"/>
                </a:lnTo>
                <a:lnTo>
                  <a:pt x="103365" y="4406"/>
                </a:lnTo>
                <a:lnTo>
                  <a:pt x="88442" y="14528"/>
                </a:lnTo>
                <a:lnTo>
                  <a:pt x="78371" y="29540"/>
                </a:lnTo>
                <a:lnTo>
                  <a:pt x="74688" y="47917"/>
                </a:lnTo>
                <a:lnTo>
                  <a:pt x="74688" y="49720"/>
                </a:lnTo>
                <a:lnTo>
                  <a:pt x="57035" y="68453"/>
                </a:lnTo>
                <a:lnTo>
                  <a:pt x="46659" y="91338"/>
                </a:lnTo>
                <a:lnTo>
                  <a:pt x="44107" y="116370"/>
                </a:lnTo>
                <a:lnTo>
                  <a:pt x="49936" y="141503"/>
                </a:lnTo>
                <a:lnTo>
                  <a:pt x="33642" y="152044"/>
                </a:lnTo>
                <a:lnTo>
                  <a:pt x="20916" y="167449"/>
                </a:lnTo>
                <a:lnTo>
                  <a:pt x="12636" y="186626"/>
                </a:lnTo>
                <a:lnTo>
                  <a:pt x="9690" y="208457"/>
                </a:lnTo>
                <a:lnTo>
                  <a:pt x="0" y="383120"/>
                </a:lnTo>
                <a:lnTo>
                  <a:pt x="3962" y="387578"/>
                </a:lnTo>
                <a:lnTo>
                  <a:pt x="9144" y="387883"/>
                </a:lnTo>
                <a:lnTo>
                  <a:pt x="14681" y="387883"/>
                </a:lnTo>
                <a:lnTo>
                  <a:pt x="18808" y="383971"/>
                </a:lnTo>
                <a:lnTo>
                  <a:pt x="28511" y="208457"/>
                </a:lnTo>
                <a:lnTo>
                  <a:pt x="30797" y="191935"/>
                </a:lnTo>
                <a:lnTo>
                  <a:pt x="37274" y="177190"/>
                </a:lnTo>
                <a:lnTo>
                  <a:pt x="47155" y="165557"/>
                </a:lnTo>
                <a:lnTo>
                  <a:pt x="59702" y="158076"/>
                </a:lnTo>
                <a:lnTo>
                  <a:pt x="82397" y="178790"/>
                </a:lnTo>
                <a:lnTo>
                  <a:pt x="110274" y="188798"/>
                </a:lnTo>
                <a:lnTo>
                  <a:pt x="139839" y="187566"/>
                </a:lnTo>
                <a:lnTo>
                  <a:pt x="167640" y="174574"/>
                </a:lnTo>
                <a:lnTo>
                  <a:pt x="172897" y="170688"/>
                </a:lnTo>
                <a:lnTo>
                  <a:pt x="173913" y="169938"/>
                </a:lnTo>
                <a:lnTo>
                  <a:pt x="179438" y="164376"/>
                </a:lnTo>
                <a:lnTo>
                  <a:pt x="184048" y="158076"/>
                </a:lnTo>
                <a:lnTo>
                  <a:pt x="197015" y="165481"/>
                </a:lnTo>
                <a:lnTo>
                  <a:pt x="216242" y="208457"/>
                </a:lnTo>
                <a:lnTo>
                  <a:pt x="225704" y="379196"/>
                </a:lnTo>
                <a:lnTo>
                  <a:pt x="226098" y="384111"/>
                </a:lnTo>
                <a:lnTo>
                  <a:pt x="230187" y="387896"/>
                </a:lnTo>
                <a:lnTo>
                  <a:pt x="235610" y="387883"/>
                </a:lnTo>
                <a:lnTo>
                  <a:pt x="240792" y="387604"/>
                </a:lnTo>
                <a:lnTo>
                  <a:pt x="244767" y="383146"/>
                </a:lnTo>
                <a:close/>
              </a:path>
              <a:path w="601979" h="605154">
                <a:moveTo>
                  <a:pt x="366585" y="364261"/>
                </a:moveTo>
                <a:lnTo>
                  <a:pt x="363435" y="348653"/>
                </a:lnTo>
                <a:lnTo>
                  <a:pt x="354888" y="335902"/>
                </a:lnTo>
                <a:lnTo>
                  <a:pt x="342201" y="327304"/>
                </a:lnTo>
                <a:lnTo>
                  <a:pt x="326669" y="324129"/>
                </a:lnTo>
                <a:lnTo>
                  <a:pt x="311137" y="327304"/>
                </a:lnTo>
                <a:lnTo>
                  <a:pt x="298462" y="335902"/>
                </a:lnTo>
                <a:lnTo>
                  <a:pt x="289902" y="348653"/>
                </a:lnTo>
                <a:lnTo>
                  <a:pt x="286753" y="364261"/>
                </a:lnTo>
                <a:lnTo>
                  <a:pt x="286753" y="369481"/>
                </a:lnTo>
                <a:lnTo>
                  <a:pt x="290957" y="373710"/>
                </a:lnTo>
                <a:lnTo>
                  <a:pt x="301332" y="373710"/>
                </a:lnTo>
                <a:lnTo>
                  <a:pt x="305536" y="369481"/>
                </a:lnTo>
                <a:lnTo>
                  <a:pt x="305536" y="364261"/>
                </a:lnTo>
                <a:lnTo>
                  <a:pt x="307200" y="355993"/>
                </a:lnTo>
                <a:lnTo>
                  <a:pt x="311734" y="349237"/>
                </a:lnTo>
                <a:lnTo>
                  <a:pt x="318439" y="344690"/>
                </a:lnTo>
                <a:lnTo>
                  <a:pt x="326669" y="343014"/>
                </a:lnTo>
                <a:lnTo>
                  <a:pt x="334899" y="344690"/>
                </a:lnTo>
                <a:lnTo>
                  <a:pt x="341617" y="349237"/>
                </a:lnTo>
                <a:lnTo>
                  <a:pt x="346138" y="355993"/>
                </a:lnTo>
                <a:lnTo>
                  <a:pt x="347802" y="364261"/>
                </a:lnTo>
                <a:lnTo>
                  <a:pt x="347802" y="600837"/>
                </a:lnTo>
                <a:lnTo>
                  <a:pt x="352005" y="605066"/>
                </a:lnTo>
                <a:lnTo>
                  <a:pt x="362381" y="605066"/>
                </a:lnTo>
                <a:lnTo>
                  <a:pt x="366585" y="600837"/>
                </a:lnTo>
                <a:lnTo>
                  <a:pt x="366585" y="364261"/>
                </a:lnTo>
                <a:close/>
              </a:path>
              <a:path w="601979" h="605154">
                <a:moveTo>
                  <a:pt x="549744" y="241007"/>
                </a:moveTo>
                <a:lnTo>
                  <a:pt x="545528" y="236778"/>
                </a:lnTo>
                <a:lnTo>
                  <a:pt x="540346" y="236778"/>
                </a:lnTo>
                <a:lnTo>
                  <a:pt x="535165" y="236778"/>
                </a:lnTo>
                <a:lnTo>
                  <a:pt x="530948" y="241007"/>
                </a:lnTo>
                <a:lnTo>
                  <a:pt x="530948" y="586181"/>
                </a:lnTo>
                <a:lnTo>
                  <a:pt x="483997" y="586181"/>
                </a:lnTo>
                <a:lnTo>
                  <a:pt x="483997" y="364667"/>
                </a:lnTo>
                <a:lnTo>
                  <a:pt x="479793" y="360438"/>
                </a:lnTo>
                <a:lnTo>
                  <a:pt x="469417" y="360438"/>
                </a:lnTo>
                <a:lnTo>
                  <a:pt x="465213" y="364667"/>
                </a:lnTo>
                <a:lnTo>
                  <a:pt x="465213" y="586181"/>
                </a:lnTo>
                <a:lnTo>
                  <a:pt x="418249" y="586181"/>
                </a:lnTo>
                <a:lnTo>
                  <a:pt x="418249" y="241007"/>
                </a:lnTo>
                <a:lnTo>
                  <a:pt x="414045" y="236778"/>
                </a:lnTo>
                <a:lnTo>
                  <a:pt x="403669" y="236778"/>
                </a:lnTo>
                <a:lnTo>
                  <a:pt x="399465" y="241007"/>
                </a:lnTo>
                <a:lnTo>
                  <a:pt x="399465" y="600837"/>
                </a:lnTo>
                <a:lnTo>
                  <a:pt x="403669" y="605066"/>
                </a:lnTo>
                <a:lnTo>
                  <a:pt x="545528" y="605066"/>
                </a:lnTo>
                <a:lnTo>
                  <a:pt x="549744" y="600837"/>
                </a:lnTo>
                <a:lnTo>
                  <a:pt x="549744" y="241007"/>
                </a:lnTo>
                <a:close/>
              </a:path>
              <a:path w="601979" h="605154">
                <a:moveTo>
                  <a:pt x="601395" y="190423"/>
                </a:moveTo>
                <a:lnTo>
                  <a:pt x="597573" y="167538"/>
                </a:lnTo>
                <a:lnTo>
                  <a:pt x="587133" y="147523"/>
                </a:lnTo>
                <a:lnTo>
                  <a:pt x="577951" y="138480"/>
                </a:lnTo>
                <a:lnTo>
                  <a:pt x="571055" y="131686"/>
                </a:lnTo>
                <a:lnTo>
                  <a:pt x="550392" y="121437"/>
                </a:lnTo>
                <a:lnTo>
                  <a:pt x="558520" y="88696"/>
                </a:lnTo>
                <a:lnTo>
                  <a:pt x="553707" y="56476"/>
                </a:lnTo>
                <a:lnTo>
                  <a:pt x="539737" y="32702"/>
                </a:lnTo>
                <a:lnTo>
                  <a:pt x="539737" y="85699"/>
                </a:lnTo>
                <a:lnTo>
                  <a:pt x="534568" y="111429"/>
                </a:lnTo>
                <a:lnTo>
                  <a:pt x="520484" y="132435"/>
                </a:lnTo>
                <a:lnTo>
                  <a:pt x="499579" y="146608"/>
                </a:lnTo>
                <a:lnTo>
                  <a:pt x="473989" y="151803"/>
                </a:lnTo>
                <a:lnTo>
                  <a:pt x="448398" y="146608"/>
                </a:lnTo>
                <a:lnTo>
                  <a:pt x="436410" y="138480"/>
                </a:lnTo>
                <a:lnTo>
                  <a:pt x="427494" y="132435"/>
                </a:lnTo>
                <a:lnTo>
                  <a:pt x="413410" y="111429"/>
                </a:lnTo>
                <a:lnTo>
                  <a:pt x="408241" y="85699"/>
                </a:lnTo>
                <a:lnTo>
                  <a:pt x="413410" y="59969"/>
                </a:lnTo>
                <a:lnTo>
                  <a:pt x="427494" y="38950"/>
                </a:lnTo>
                <a:lnTo>
                  <a:pt x="448398" y="24790"/>
                </a:lnTo>
                <a:lnTo>
                  <a:pt x="473989" y="19596"/>
                </a:lnTo>
                <a:lnTo>
                  <a:pt x="499579" y="24790"/>
                </a:lnTo>
                <a:lnTo>
                  <a:pt x="520484" y="38950"/>
                </a:lnTo>
                <a:lnTo>
                  <a:pt x="534568" y="59969"/>
                </a:lnTo>
                <a:lnTo>
                  <a:pt x="539737" y="85699"/>
                </a:lnTo>
                <a:lnTo>
                  <a:pt x="539737" y="32702"/>
                </a:lnTo>
                <a:lnTo>
                  <a:pt x="537222" y="28422"/>
                </a:lnTo>
                <a:lnTo>
                  <a:pt x="525513" y="19596"/>
                </a:lnTo>
                <a:lnTo>
                  <a:pt x="510362" y="8178"/>
                </a:lnTo>
                <a:lnTo>
                  <a:pt x="477799" y="0"/>
                </a:lnTo>
                <a:lnTo>
                  <a:pt x="445757" y="4851"/>
                </a:lnTo>
                <a:lnTo>
                  <a:pt x="417855" y="21424"/>
                </a:lnTo>
                <a:lnTo>
                  <a:pt x="397725" y="48425"/>
                </a:lnTo>
                <a:lnTo>
                  <a:pt x="391579" y="66332"/>
                </a:lnTo>
                <a:lnTo>
                  <a:pt x="389521" y="84924"/>
                </a:lnTo>
                <a:lnTo>
                  <a:pt x="391579" y="103530"/>
                </a:lnTo>
                <a:lnTo>
                  <a:pt x="397725" y="121437"/>
                </a:lnTo>
                <a:lnTo>
                  <a:pt x="377367" y="131864"/>
                </a:lnTo>
                <a:lnTo>
                  <a:pt x="361594" y="147751"/>
                </a:lnTo>
                <a:lnTo>
                  <a:pt x="351409" y="167728"/>
                </a:lnTo>
                <a:lnTo>
                  <a:pt x="347802" y="190423"/>
                </a:lnTo>
                <a:lnTo>
                  <a:pt x="347802" y="313397"/>
                </a:lnTo>
                <a:lnTo>
                  <a:pt x="352005" y="317627"/>
                </a:lnTo>
                <a:lnTo>
                  <a:pt x="362381" y="317627"/>
                </a:lnTo>
                <a:lnTo>
                  <a:pt x="366585" y="313397"/>
                </a:lnTo>
                <a:lnTo>
                  <a:pt x="366585" y="190423"/>
                </a:lnTo>
                <a:lnTo>
                  <a:pt x="369658" y="172529"/>
                </a:lnTo>
                <a:lnTo>
                  <a:pt x="378256" y="157099"/>
                </a:lnTo>
                <a:lnTo>
                  <a:pt x="391388" y="145351"/>
                </a:lnTo>
                <a:lnTo>
                  <a:pt x="408101" y="138480"/>
                </a:lnTo>
                <a:lnTo>
                  <a:pt x="433603" y="160172"/>
                </a:lnTo>
                <a:lnTo>
                  <a:pt x="464324" y="170002"/>
                </a:lnTo>
                <a:lnTo>
                  <a:pt x="496481" y="167538"/>
                </a:lnTo>
                <a:lnTo>
                  <a:pt x="526249" y="152323"/>
                </a:lnTo>
                <a:lnTo>
                  <a:pt x="526897" y="151803"/>
                </a:lnTo>
                <a:lnTo>
                  <a:pt x="531355" y="148259"/>
                </a:lnTo>
                <a:lnTo>
                  <a:pt x="535978" y="143611"/>
                </a:lnTo>
                <a:lnTo>
                  <a:pt x="540016" y="138480"/>
                </a:lnTo>
                <a:lnTo>
                  <a:pt x="557047" y="145135"/>
                </a:lnTo>
                <a:lnTo>
                  <a:pt x="570496" y="156832"/>
                </a:lnTo>
                <a:lnTo>
                  <a:pt x="579348" y="172339"/>
                </a:lnTo>
                <a:lnTo>
                  <a:pt x="582612" y="190423"/>
                </a:lnTo>
                <a:lnTo>
                  <a:pt x="582612" y="365328"/>
                </a:lnTo>
                <a:lnTo>
                  <a:pt x="586816" y="369557"/>
                </a:lnTo>
                <a:lnTo>
                  <a:pt x="597192" y="369557"/>
                </a:lnTo>
                <a:lnTo>
                  <a:pt x="601395" y="365328"/>
                </a:lnTo>
                <a:lnTo>
                  <a:pt x="601395" y="190423"/>
                </a:lnTo>
                <a:close/>
              </a:path>
            </a:pathLst>
          </a:custGeom>
          <a:solidFill>
            <a:srgbClr val="F89A3D"/>
          </a:solidFill>
        </p:spPr>
        <p:txBody>
          <a:bodyPr wrap="square" lIns="0" tIns="0" rIns="0" bIns="0" rtlCol="0"/>
          <a:lstStyle/>
          <a:p>
            <a:pPr defTabSz="829178"/>
            <a:endParaRPr sz="1632">
              <a:solidFill>
                <a:prstClr val="black"/>
              </a:solidFill>
              <a:latin typeface="Calibri"/>
            </a:endParaRPr>
          </a:p>
        </p:txBody>
      </p:sp>
      <p:sp>
        <p:nvSpPr>
          <p:cNvPr id="31" name="object 29">
            <a:extLst>
              <a:ext uri="{FF2B5EF4-FFF2-40B4-BE49-F238E27FC236}">
                <a16:creationId xmlns:a16="http://schemas.microsoft.com/office/drawing/2014/main" id="{FB9B03F4-DFE6-4A16-B275-B8D1B1B07642}"/>
              </a:ext>
            </a:extLst>
          </p:cNvPr>
          <p:cNvSpPr/>
          <p:nvPr/>
        </p:nvSpPr>
        <p:spPr>
          <a:xfrm>
            <a:off x="6580117" y="3802515"/>
            <a:ext cx="2154713" cy="0"/>
          </a:xfrm>
          <a:custGeom>
            <a:avLst/>
            <a:gdLst/>
            <a:ahLst/>
            <a:cxnLst/>
            <a:rect l="l" t="t" r="r" b="b"/>
            <a:pathLst>
              <a:path w="2376170">
                <a:moveTo>
                  <a:pt x="0" y="0"/>
                </a:moveTo>
                <a:lnTo>
                  <a:pt x="2376004" y="0"/>
                </a:lnTo>
              </a:path>
            </a:pathLst>
          </a:custGeom>
          <a:ln w="12700">
            <a:solidFill>
              <a:srgbClr val="FFFFFF"/>
            </a:solidFill>
          </a:ln>
        </p:spPr>
        <p:txBody>
          <a:bodyPr wrap="square" lIns="0" tIns="0" rIns="0" bIns="0" rtlCol="0"/>
          <a:lstStyle/>
          <a:p>
            <a:pPr defTabSz="829178"/>
            <a:endParaRPr sz="1632">
              <a:solidFill>
                <a:prstClr val="black"/>
              </a:solidFill>
              <a:latin typeface="Calibri"/>
            </a:endParaRPr>
          </a:p>
        </p:txBody>
      </p:sp>
      <p:sp>
        <p:nvSpPr>
          <p:cNvPr id="32" name="object 30">
            <a:extLst>
              <a:ext uri="{FF2B5EF4-FFF2-40B4-BE49-F238E27FC236}">
                <a16:creationId xmlns:a16="http://schemas.microsoft.com/office/drawing/2014/main" id="{0221910F-13FD-43C5-8C0E-79977AD2BFB5}"/>
              </a:ext>
            </a:extLst>
          </p:cNvPr>
          <p:cNvSpPr/>
          <p:nvPr/>
        </p:nvSpPr>
        <p:spPr>
          <a:xfrm>
            <a:off x="6580117" y="4216576"/>
            <a:ext cx="2154713" cy="0"/>
          </a:xfrm>
          <a:custGeom>
            <a:avLst/>
            <a:gdLst/>
            <a:ahLst/>
            <a:cxnLst/>
            <a:rect l="l" t="t" r="r" b="b"/>
            <a:pathLst>
              <a:path w="2376170">
                <a:moveTo>
                  <a:pt x="0" y="0"/>
                </a:moveTo>
                <a:lnTo>
                  <a:pt x="2376004" y="0"/>
                </a:lnTo>
              </a:path>
            </a:pathLst>
          </a:custGeom>
          <a:ln w="12700">
            <a:solidFill>
              <a:srgbClr val="FFFFFF"/>
            </a:solidFill>
          </a:ln>
        </p:spPr>
        <p:txBody>
          <a:bodyPr wrap="square" lIns="0" tIns="0" rIns="0" bIns="0" rtlCol="0"/>
          <a:lstStyle/>
          <a:p>
            <a:pPr defTabSz="829178"/>
            <a:endParaRPr sz="1632">
              <a:solidFill>
                <a:prstClr val="black"/>
              </a:solidFill>
              <a:latin typeface="Calibri"/>
            </a:endParaRPr>
          </a:p>
        </p:txBody>
      </p:sp>
      <p:sp>
        <p:nvSpPr>
          <p:cNvPr id="33" name="object 31">
            <a:extLst>
              <a:ext uri="{FF2B5EF4-FFF2-40B4-BE49-F238E27FC236}">
                <a16:creationId xmlns:a16="http://schemas.microsoft.com/office/drawing/2014/main" id="{FA0CF527-AAA8-4618-A504-600CF6746DCA}"/>
              </a:ext>
            </a:extLst>
          </p:cNvPr>
          <p:cNvSpPr/>
          <p:nvPr/>
        </p:nvSpPr>
        <p:spPr>
          <a:xfrm>
            <a:off x="6580117" y="4630636"/>
            <a:ext cx="2154713" cy="0"/>
          </a:xfrm>
          <a:custGeom>
            <a:avLst/>
            <a:gdLst/>
            <a:ahLst/>
            <a:cxnLst/>
            <a:rect l="l" t="t" r="r" b="b"/>
            <a:pathLst>
              <a:path w="2376170">
                <a:moveTo>
                  <a:pt x="0" y="0"/>
                </a:moveTo>
                <a:lnTo>
                  <a:pt x="2376004" y="0"/>
                </a:lnTo>
              </a:path>
            </a:pathLst>
          </a:custGeom>
          <a:ln w="12700">
            <a:solidFill>
              <a:srgbClr val="FFFFFF"/>
            </a:solidFill>
          </a:ln>
        </p:spPr>
        <p:txBody>
          <a:bodyPr wrap="square" lIns="0" tIns="0" rIns="0" bIns="0" rtlCol="0"/>
          <a:lstStyle/>
          <a:p>
            <a:pPr defTabSz="829178"/>
            <a:endParaRPr sz="1632">
              <a:solidFill>
                <a:prstClr val="black"/>
              </a:solidFill>
              <a:latin typeface="Calibri"/>
            </a:endParaRPr>
          </a:p>
        </p:txBody>
      </p:sp>
      <p:sp>
        <p:nvSpPr>
          <p:cNvPr id="34" name="object 32">
            <a:extLst>
              <a:ext uri="{FF2B5EF4-FFF2-40B4-BE49-F238E27FC236}">
                <a16:creationId xmlns:a16="http://schemas.microsoft.com/office/drawing/2014/main" id="{3809F3EE-9D14-44D5-9010-7A6773C29983}"/>
              </a:ext>
            </a:extLst>
          </p:cNvPr>
          <p:cNvSpPr/>
          <p:nvPr/>
        </p:nvSpPr>
        <p:spPr>
          <a:xfrm>
            <a:off x="6580117" y="5044697"/>
            <a:ext cx="2154713" cy="0"/>
          </a:xfrm>
          <a:custGeom>
            <a:avLst/>
            <a:gdLst/>
            <a:ahLst/>
            <a:cxnLst/>
            <a:rect l="l" t="t" r="r" b="b"/>
            <a:pathLst>
              <a:path w="2376170">
                <a:moveTo>
                  <a:pt x="0" y="0"/>
                </a:moveTo>
                <a:lnTo>
                  <a:pt x="2376004" y="0"/>
                </a:lnTo>
              </a:path>
            </a:pathLst>
          </a:custGeom>
          <a:ln w="12700">
            <a:solidFill>
              <a:srgbClr val="FFFFFF"/>
            </a:solidFill>
          </a:ln>
        </p:spPr>
        <p:txBody>
          <a:bodyPr wrap="square" lIns="0" tIns="0" rIns="0" bIns="0" rtlCol="0"/>
          <a:lstStyle/>
          <a:p>
            <a:pPr defTabSz="829178"/>
            <a:endParaRPr sz="1632">
              <a:solidFill>
                <a:prstClr val="black"/>
              </a:solidFill>
              <a:latin typeface="Calibri"/>
            </a:endParaRPr>
          </a:p>
        </p:txBody>
      </p:sp>
      <p:sp>
        <p:nvSpPr>
          <p:cNvPr id="35" name="object 33">
            <a:extLst>
              <a:ext uri="{FF2B5EF4-FFF2-40B4-BE49-F238E27FC236}">
                <a16:creationId xmlns:a16="http://schemas.microsoft.com/office/drawing/2014/main" id="{CC19DEFB-24E8-47DE-9DDF-374990F0162A}"/>
              </a:ext>
            </a:extLst>
          </p:cNvPr>
          <p:cNvSpPr/>
          <p:nvPr/>
        </p:nvSpPr>
        <p:spPr>
          <a:xfrm>
            <a:off x="554424" y="4214023"/>
            <a:ext cx="5326898" cy="0"/>
          </a:xfrm>
          <a:custGeom>
            <a:avLst/>
            <a:gdLst/>
            <a:ahLst/>
            <a:cxnLst/>
            <a:rect l="l" t="t" r="r" b="b"/>
            <a:pathLst>
              <a:path w="5874384">
                <a:moveTo>
                  <a:pt x="0" y="0"/>
                </a:moveTo>
                <a:lnTo>
                  <a:pt x="5874004" y="0"/>
                </a:lnTo>
              </a:path>
            </a:pathLst>
          </a:custGeom>
          <a:ln w="12700">
            <a:solidFill>
              <a:srgbClr val="FFFFFF"/>
            </a:solidFill>
          </a:ln>
        </p:spPr>
        <p:txBody>
          <a:bodyPr wrap="square" lIns="0" tIns="0" rIns="0" bIns="0" rtlCol="0"/>
          <a:lstStyle/>
          <a:p>
            <a:pPr defTabSz="829178"/>
            <a:endParaRPr sz="1632">
              <a:solidFill>
                <a:prstClr val="black"/>
              </a:solidFill>
              <a:latin typeface="Calibri"/>
            </a:endParaRPr>
          </a:p>
        </p:txBody>
      </p:sp>
      <p:sp>
        <p:nvSpPr>
          <p:cNvPr id="36" name="object 34">
            <a:extLst>
              <a:ext uri="{FF2B5EF4-FFF2-40B4-BE49-F238E27FC236}">
                <a16:creationId xmlns:a16="http://schemas.microsoft.com/office/drawing/2014/main" id="{1DCFF262-77DA-44ED-8CE0-F0F3E1725399}"/>
              </a:ext>
            </a:extLst>
          </p:cNvPr>
          <p:cNvSpPr/>
          <p:nvPr/>
        </p:nvSpPr>
        <p:spPr>
          <a:xfrm>
            <a:off x="573468" y="4620718"/>
            <a:ext cx="5326898" cy="0"/>
          </a:xfrm>
          <a:custGeom>
            <a:avLst/>
            <a:gdLst/>
            <a:ahLst/>
            <a:cxnLst/>
            <a:rect l="l" t="t" r="r" b="b"/>
            <a:pathLst>
              <a:path w="5874384">
                <a:moveTo>
                  <a:pt x="0" y="0"/>
                </a:moveTo>
                <a:lnTo>
                  <a:pt x="5874004" y="0"/>
                </a:lnTo>
              </a:path>
            </a:pathLst>
          </a:custGeom>
          <a:ln w="12700">
            <a:solidFill>
              <a:srgbClr val="FFFFFF"/>
            </a:solidFill>
          </a:ln>
        </p:spPr>
        <p:txBody>
          <a:bodyPr wrap="square" lIns="0" tIns="0" rIns="0" bIns="0" rtlCol="0"/>
          <a:lstStyle/>
          <a:p>
            <a:pPr defTabSz="829178"/>
            <a:endParaRPr sz="1632">
              <a:solidFill>
                <a:prstClr val="black"/>
              </a:solidFill>
              <a:latin typeface="Calibri"/>
            </a:endParaRPr>
          </a:p>
        </p:txBody>
      </p:sp>
    </p:spTree>
    <p:extLst>
      <p:ext uri="{BB962C8B-B14F-4D97-AF65-F5344CB8AC3E}">
        <p14:creationId xmlns:p14="http://schemas.microsoft.com/office/powerpoint/2010/main" val="630509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60AF1BB-809B-4FAF-9DD2-D89C03A4AC19}"/>
              </a:ext>
            </a:extLst>
          </p:cNvPr>
          <p:cNvSpPr>
            <a:spLocks noGrp="1"/>
          </p:cNvSpPr>
          <p:nvPr>
            <p:ph type="sldNum" sz="quarter" idx="12"/>
          </p:nvPr>
        </p:nvSpPr>
        <p:spPr/>
        <p:txBody>
          <a:bodyPr/>
          <a:lstStyle/>
          <a:p>
            <a:fld id="{E76F84FA-B8EB-462F-97BA-032CB76B4E3A}" type="slidenum">
              <a:rPr lang="en-GB" smtClean="0"/>
              <a:t>8</a:t>
            </a:fld>
            <a:endParaRPr lang="en-GB"/>
          </a:p>
        </p:txBody>
      </p:sp>
      <p:sp>
        <p:nvSpPr>
          <p:cNvPr id="4" name="Title 3">
            <a:extLst>
              <a:ext uri="{FF2B5EF4-FFF2-40B4-BE49-F238E27FC236}">
                <a16:creationId xmlns:a16="http://schemas.microsoft.com/office/drawing/2014/main" id="{661FECC4-9D6F-43E0-8B47-030F8442F62D}"/>
              </a:ext>
            </a:extLst>
          </p:cNvPr>
          <p:cNvSpPr>
            <a:spLocks noGrp="1"/>
          </p:cNvSpPr>
          <p:nvPr>
            <p:ph type="title"/>
          </p:nvPr>
        </p:nvSpPr>
        <p:spPr>
          <a:xfrm>
            <a:off x="0" y="326582"/>
            <a:ext cx="12192000" cy="543595"/>
          </a:xfrm>
        </p:spPr>
        <p:txBody>
          <a:bodyPr>
            <a:noAutofit/>
          </a:bodyPr>
          <a:lstStyle/>
          <a:p>
            <a:r>
              <a:rPr lang="en-GB" sz="2800" spc="-32" dirty="0"/>
              <a:t>The</a:t>
            </a:r>
            <a:r>
              <a:rPr lang="en-GB" sz="2800" spc="-86" dirty="0"/>
              <a:t> </a:t>
            </a:r>
            <a:r>
              <a:rPr lang="en-GB" sz="2800" spc="-41" dirty="0"/>
              <a:t>Integrated</a:t>
            </a:r>
            <a:r>
              <a:rPr lang="en-GB" sz="2800" spc="-86" dirty="0"/>
              <a:t> </a:t>
            </a:r>
            <a:r>
              <a:rPr lang="en-GB" sz="2800" spc="-36" dirty="0"/>
              <a:t>Care</a:t>
            </a:r>
            <a:r>
              <a:rPr lang="en-GB" sz="2800" spc="-86" dirty="0"/>
              <a:t> </a:t>
            </a:r>
            <a:r>
              <a:rPr lang="en-GB" sz="2800" spc="-36" dirty="0"/>
              <a:t>Board</a:t>
            </a:r>
            <a:r>
              <a:rPr lang="en-GB" sz="2800" spc="-82" dirty="0"/>
              <a:t> </a:t>
            </a:r>
            <a:r>
              <a:rPr lang="en-GB" sz="2800" spc="-41" dirty="0"/>
              <a:t>brings</a:t>
            </a:r>
            <a:r>
              <a:rPr lang="en-GB" sz="2800" spc="-86" dirty="0"/>
              <a:t> </a:t>
            </a:r>
            <a:r>
              <a:rPr lang="en-GB" sz="2800" spc="-41" dirty="0"/>
              <a:t>together</a:t>
            </a:r>
            <a:r>
              <a:rPr lang="en-GB" sz="2800" spc="-86" dirty="0"/>
              <a:t> </a:t>
            </a:r>
            <a:r>
              <a:rPr lang="en-GB" sz="2800" spc="-41" dirty="0"/>
              <a:t>partners</a:t>
            </a:r>
            <a:r>
              <a:rPr lang="en-GB" sz="2800" spc="-82" dirty="0"/>
              <a:t> </a:t>
            </a:r>
            <a:r>
              <a:rPr lang="en-GB" sz="2800" spc="-32" dirty="0"/>
              <a:t>and</a:t>
            </a:r>
            <a:r>
              <a:rPr lang="en-GB" sz="2800" spc="-86" dirty="0"/>
              <a:t> </a:t>
            </a:r>
            <a:r>
              <a:rPr lang="en-GB" sz="2800" spc="-41" dirty="0"/>
              <a:t>leaders</a:t>
            </a:r>
            <a:r>
              <a:rPr lang="en-GB" sz="2800" spc="-86" dirty="0"/>
              <a:t> </a:t>
            </a:r>
            <a:r>
              <a:rPr lang="en-GB" sz="2800" spc="-36" dirty="0"/>
              <a:t>from</a:t>
            </a:r>
            <a:r>
              <a:rPr lang="en-GB" sz="2800" spc="-86" dirty="0"/>
              <a:t> </a:t>
            </a:r>
            <a:r>
              <a:rPr lang="en-GB" sz="2800" spc="-41" dirty="0"/>
              <a:t>across</a:t>
            </a:r>
            <a:r>
              <a:rPr lang="en-GB" sz="2800" spc="-82" dirty="0"/>
              <a:t> </a:t>
            </a:r>
            <a:r>
              <a:rPr lang="en-GB" sz="2800" spc="-32" dirty="0"/>
              <a:t>the</a:t>
            </a:r>
            <a:r>
              <a:rPr lang="en-GB" sz="2800" spc="-86" dirty="0"/>
              <a:t> </a:t>
            </a:r>
            <a:r>
              <a:rPr lang="en-GB" sz="2800" spc="-36" dirty="0"/>
              <a:t>ICS.  </a:t>
            </a:r>
            <a:r>
              <a:rPr lang="en-GB" sz="2800" spc="-45" dirty="0"/>
              <a:t>The </a:t>
            </a:r>
            <a:r>
              <a:rPr lang="en-GB" sz="2800" spc="-467" dirty="0"/>
              <a:t> </a:t>
            </a:r>
            <a:r>
              <a:rPr lang="en-GB" sz="2800" spc="-36" dirty="0"/>
              <a:t>board </a:t>
            </a:r>
            <a:r>
              <a:rPr lang="en-GB" sz="2800" spc="-32" dirty="0"/>
              <a:t>has </a:t>
            </a:r>
            <a:r>
              <a:rPr lang="en-GB" sz="2800" spc="-41" dirty="0"/>
              <a:t>statutory </a:t>
            </a:r>
            <a:r>
              <a:rPr lang="en-GB" sz="2800" spc="-45" dirty="0"/>
              <a:t>responsibility </a:t>
            </a:r>
            <a:r>
              <a:rPr lang="en-GB" sz="2800" spc="-32" dirty="0"/>
              <a:t>for NHS </a:t>
            </a:r>
            <a:r>
              <a:rPr lang="en-GB" sz="2800" spc="-45" dirty="0"/>
              <a:t>expenditure</a:t>
            </a:r>
            <a:endParaRPr lang="en-GB" sz="2800" dirty="0"/>
          </a:p>
        </p:txBody>
      </p:sp>
      <p:sp>
        <p:nvSpPr>
          <p:cNvPr id="5" name="object 4">
            <a:extLst>
              <a:ext uri="{FF2B5EF4-FFF2-40B4-BE49-F238E27FC236}">
                <a16:creationId xmlns:a16="http://schemas.microsoft.com/office/drawing/2014/main" id="{2A799139-16C3-4CA9-80E5-C92753155948}"/>
              </a:ext>
            </a:extLst>
          </p:cNvPr>
          <p:cNvSpPr txBox="1"/>
          <p:nvPr/>
        </p:nvSpPr>
        <p:spPr>
          <a:xfrm>
            <a:off x="191344" y="1412776"/>
            <a:ext cx="5697361" cy="3014992"/>
          </a:xfrm>
          <a:prstGeom prst="rect">
            <a:avLst/>
          </a:prstGeom>
          <a:solidFill>
            <a:srgbClr val="E7ECF3"/>
          </a:solidFill>
        </p:spPr>
        <p:txBody>
          <a:bodyPr vert="horz" wrap="square" lIns="0" tIns="109981" rIns="0" bIns="0" rtlCol="0">
            <a:spAutoFit/>
          </a:bodyPr>
          <a:lstStyle/>
          <a:p>
            <a:pPr marL="82918" marR="662767">
              <a:lnSpc>
                <a:spcPct val="111100"/>
              </a:lnSpc>
              <a:spcBef>
                <a:spcPts val="866"/>
              </a:spcBef>
            </a:pPr>
            <a:r>
              <a:rPr sz="1200" b="1" spc="-9" dirty="0">
                <a:solidFill>
                  <a:srgbClr val="231F20"/>
                </a:solidFill>
                <a:latin typeface="Arial" panose="020B0604020202020204" pitchFamily="34" charset="0"/>
                <a:cs typeface="Arial" panose="020B0604020202020204" pitchFamily="34" charset="0"/>
              </a:rPr>
              <a:t>NW </a:t>
            </a:r>
            <a:r>
              <a:rPr sz="1200" b="1" spc="-14" dirty="0">
                <a:solidFill>
                  <a:srgbClr val="231F20"/>
                </a:solidFill>
                <a:latin typeface="Arial" panose="020B0604020202020204" pitchFamily="34" charset="0"/>
                <a:cs typeface="Arial" panose="020B0604020202020204" pitchFamily="34" charset="0"/>
              </a:rPr>
              <a:t>London Integrated </a:t>
            </a:r>
            <a:r>
              <a:rPr sz="1200" b="1" spc="-18" dirty="0">
                <a:solidFill>
                  <a:srgbClr val="231F20"/>
                </a:solidFill>
                <a:latin typeface="Arial" panose="020B0604020202020204" pitchFamily="34" charset="0"/>
                <a:cs typeface="Arial" panose="020B0604020202020204" pitchFamily="34" charset="0"/>
              </a:rPr>
              <a:t>Care </a:t>
            </a:r>
            <a:r>
              <a:rPr sz="1200" b="1" spc="-14" dirty="0">
                <a:solidFill>
                  <a:srgbClr val="231F20"/>
                </a:solidFill>
                <a:latin typeface="Arial" panose="020B0604020202020204" pitchFamily="34" charset="0"/>
                <a:cs typeface="Arial" panose="020B0604020202020204" pitchFamily="34" charset="0"/>
              </a:rPr>
              <a:t>Partnership </a:t>
            </a:r>
            <a:r>
              <a:rPr lang="en-GB" sz="1200" b="1" spc="-14" dirty="0">
                <a:solidFill>
                  <a:srgbClr val="231F20"/>
                </a:solidFill>
                <a:latin typeface="Arial" panose="020B0604020202020204" pitchFamily="34" charset="0"/>
                <a:cs typeface="Arial" panose="020B0604020202020204" pitchFamily="34" charset="0"/>
              </a:rPr>
              <a:t>(quarterly) </a:t>
            </a:r>
            <a:r>
              <a:rPr sz="1200" b="1" spc="-14" dirty="0">
                <a:solidFill>
                  <a:srgbClr val="231F20"/>
                </a:solidFill>
                <a:latin typeface="Arial" panose="020B0604020202020204" pitchFamily="34" charset="0"/>
                <a:cs typeface="Arial" panose="020B0604020202020204" pitchFamily="34" charset="0"/>
              </a:rPr>
              <a:t>Chair:</a:t>
            </a:r>
            <a:r>
              <a:rPr sz="1200" b="1" spc="-27" dirty="0">
                <a:solidFill>
                  <a:srgbClr val="231F20"/>
                </a:solidFill>
                <a:latin typeface="Arial" panose="020B0604020202020204" pitchFamily="34" charset="0"/>
                <a:cs typeface="Arial" panose="020B0604020202020204" pitchFamily="34" charset="0"/>
              </a:rPr>
              <a:t> </a:t>
            </a:r>
            <a:r>
              <a:rPr sz="1200" b="1" spc="-14" dirty="0">
                <a:solidFill>
                  <a:srgbClr val="231F20"/>
                </a:solidFill>
                <a:latin typeface="Arial" panose="020B0604020202020204" pitchFamily="34" charset="0"/>
                <a:cs typeface="Arial" panose="020B0604020202020204" pitchFamily="34" charset="0"/>
              </a:rPr>
              <a:t>Penny</a:t>
            </a:r>
            <a:r>
              <a:rPr sz="1200" b="1" spc="-23" dirty="0">
                <a:solidFill>
                  <a:srgbClr val="231F20"/>
                </a:solidFill>
                <a:latin typeface="Arial" panose="020B0604020202020204" pitchFamily="34" charset="0"/>
                <a:cs typeface="Arial" panose="020B0604020202020204" pitchFamily="34" charset="0"/>
              </a:rPr>
              <a:t> </a:t>
            </a:r>
            <a:r>
              <a:rPr sz="1200" b="1" spc="-14" dirty="0">
                <a:solidFill>
                  <a:srgbClr val="231F20"/>
                </a:solidFill>
                <a:latin typeface="Arial" panose="020B0604020202020204" pitchFamily="34" charset="0"/>
                <a:cs typeface="Arial" panose="020B0604020202020204" pitchFamily="34" charset="0"/>
              </a:rPr>
              <a:t>Dash</a:t>
            </a:r>
            <a:endParaRPr sz="1200" dirty="0">
              <a:latin typeface="Arial" panose="020B0604020202020204" pitchFamily="34" charset="0"/>
              <a:cs typeface="Arial" panose="020B0604020202020204" pitchFamily="34" charset="0"/>
            </a:endParaRPr>
          </a:p>
          <a:p>
            <a:pPr marL="304032" marR="111708" indent="-221690">
              <a:lnSpc>
                <a:spcPct val="109300"/>
              </a:lnSpc>
              <a:spcBef>
                <a:spcPts val="499"/>
              </a:spcBef>
              <a:buClr>
                <a:srgbClr val="F89A3D"/>
              </a:buClr>
              <a:buChar char="•"/>
              <a:tabLst>
                <a:tab pos="304032" algn="l"/>
                <a:tab pos="304608" algn="l"/>
              </a:tabLst>
            </a:pPr>
            <a:r>
              <a:rPr sz="1200" spc="-14" dirty="0">
                <a:solidFill>
                  <a:srgbClr val="231F20"/>
                </a:solidFill>
                <a:latin typeface="Arial" panose="020B0604020202020204" pitchFamily="34" charset="0"/>
                <a:cs typeface="Arial" panose="020B0604020202020204" pitchFamily="34" charset="0"/>
              </a:rPr>
              <a:t>Develop</a:t>
            </a:r>
            <a:r>
              <a:rPr sz="1200" spc="41"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overall</a:t>
            </a:r>
            <a:r>
              <a:rPr sz="1200" spc="41"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strategy</a:t>
            </a:r>
            <a:r>
              <a:rPr sz="1200" spc="41"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to</a:t>
            </a:r>
            <a:r>
              <a:rPr sz="1200" spc="45"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meet</a:t>
            </a:r>
            <a:r>
              <a:rPr sz="1200" spc="41"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the</a:t>
            </a:r>
            <a:r>
              <a:rPr sz="1200" spc="41"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wider</a:t>
            </a:r>
            <a:r>
              <a:rPr sz="1200" spc="45"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health,</a:t>
            </a:r>
            <a:r>
              <a:rPr sz="1200" spc="41"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public</a:t>
            </a:r>
            <a:r>
              <a:rPr sz="1200" spc="41"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health </a:t>
            </a:r>
            <a:r>
              <a:rPr sz="1200" spc="-9" dirty="0">
                <a:solidFill>
                  <a:srgbClr val="231F20"/>
                </a:solidFill>
                <a:latin typeface="Arial" panose="020B0604020202020204" pitchFamily="34" charset="0"/>
                <a:cs typeface="Arial" panose="020B0604020202020204" pitchFamily="34" charset="0"/>
              </a:rPr>
              <a:t> and </a:t>
            </a:r>
            <a:r>
              <a:rPr sz="1200" spc="-14" dirty="0">
                <a:solidFill>
                  <a:srgbClr val="231F20"/>
                </a:solidFill>
                <a:latin typeface="Arial" panose="020B0604020202020204" pitchFamily="34" charset="0"/>
                <a:cs typeface="Arial" panose="020B0604020202020204" pitchFamily="34" charset="0"/>
              </a:rPr>
              <a:t>social care needs inc. goals </a:t>
            </a:r>
            <a:r>
              <a:rPr sz="1200" spc="-9" dirty="0">
                <a:solidFill>
                  <a:srgbClr val="231F20"/>
                </a:solidFill>
                <a:latin typeface="Arial" panose="020B0604020202020204" pitchFamily="34" charset="0"/>
                <a:cs typeface="Arial" panose="020B0604020202020204" pitchFamily="34" charset="0"/>
              </a:rPr>
              <a:t>to </a:t>
            </a:r>
            <a:r>
              <a:rPr sz="1200" spc="-14" dirty="0">
                <a:solidFill>
                  <a:srgbClr val="231F20"/>
                </a:solidFill>
                <a:latin typeface="Arial" panose="020B0604020202020204" pitchFamily="34" charset="0"/>
                <a:cs typeface="Arial" panose="020B0604020202020204" pitchFamily="34" charset="0"/>
              </a:rPr>
              <a:t>reduce inequalities </a:t>
            </a:r>
            <a:r>
              <a:rPr sz="1200" spc="-9" dirty="0">
                <a:solidFill>
                  <a:srgbClr val="231F20"/>
                </a:solidFill>
                <a:latin typeface="Arial" panose="020B0604020202020204" pitchFamily="34" charset="0"/>
                <a:cs typeface="Arial" panose="020B0604020202020204" pitchFamily="34" charset="0"/>
              </a:rPr>
              <a:t>and </a:t>
            </a:r>
            <a:r>
              <a:rPr sz="1200" spc="-14" dirty="0">
                <a:solidFill>
                  <a:srgbClr val="231F20"/>
                </a:solidFill>
                <a:latin typeface="Arial" panose="020B0604020202020204" pitchFamily="34" charset="0"/>
                <a:cs typeface="Arial" panose="020B0604020202020204" pitchFamily="34" charset="0"/>
              </a:rPr>
              <a:t>economic </a:t>
            </a:r>
            <a:r>
              <a:rPr sz="1200" spc="-26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development</a:t>
            </a:r>
            <a:r>
              <a:rPr sz="1200" spc="-23"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(built</a:t>
            </a:r>
            <a:r>
              <a:rPr sz="1200" spc="-1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from</a:t>
            </a:r>
            <a:r>
              <a:rPr sz="1200" spc="-23"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local</a:t>
            </a:r>
            <a:r>
              <a:rPr sz="1200" spc="-1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borough</a:t>
            </a:r>
            <a:r>
              <a:rPr sz="1200" spc="-23"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based</a:t>
            </a:r>
            <a:r>
              <a:rPr sz="1200" spc="-1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needs</a:t>
            </a:r>
            <a:r>
              <a:rPr sz="1200" spc="-1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assessments,</a:t>
            </a:r>
            <a:r>
              <a:rPr lang="en-GB" sz="1200" dirty="0">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e.g.</a:t>
            </a:r>
            <a:r>
              <a:rPr sz="1200" spc="-54"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JSNAs)</a:t>
            </a:r>
            <a:endParaRPr sz="1200" dirty="0">
              <a:latin typeface="Arial" panose="020B0604020202020204" pitchFamily="34" charset="0"/>
              <a:cs typeface="Arial" panose="020B0604020202020204" pitchFamily="34" charset="0"/>
            </a:endParaRPr>
          </a:p>
          <a:p>
            <a:pPr marL="304032" indent="-221690">
              <a:spcBef>
                <a:spcPts val="765"/>
              </a:spcBef>
              <a:buClr>
                <a:srgbClr val="F89A3D"/>
              </a:buClr>
              <a:buChar char="•"/>
              <a:tabLst>
                <a:tab pos="304032" algn="l"/>
                <a:tab pos="304608" algn="l"/>
              </a:tabLst>
            </a:pPr>
            <a:r>
              <a:rPr sz="1200" spc="-14" dirty="0">
                <a:solidFill>
                  <a:srgbClr val="231F20"/>
                </a:solidFill>
                <a:latin typeface="Arial" panose="020B0604020202020204" pitchFamily="34" charset="0"/>
                <a:cs typeface="Arial" panose="020B0604020202020204" pitchFamily="34" charset="0"/>
              </a:rPr>
              <a:t>Align</a:t>
            </a:r>
            <a:r>
              <a:rPr sz="1200" spc="-23"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purpose,</a:t>
            </a:r>
            <a:r>
              <a:rPr sz="1200" spc="-1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ambitions</a:t>
            </a:r>
            <a:r>
              <a:rPr sz="1200" spc="-23"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and</a:t>
            </a:r>
            <a:r>
              <a:rPr sz="1200" spc="-1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strategy</a:t>
            </a:r>
            <a:r>
              <a:rPr sz="1200" spc="-23"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of</a:t>
            </a:r>
            <a:r>
              <a:rPr sz="1200" spc="-1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partners</a:t>
            </a:r>
            <a:endParaRPr sz="1200" dirty="0">
              <a:latin typeface="Arial" panose="020B0604020202020204" pitchFamily="34" charset="0"/>
              <a:cs typeface="Arial" panose="020B0604020202020204" pitchFamily="34" charset="0"/>
            </a:endParaRPr>
          </a:p>
          <a:p>
            <a:pPr marL="304032" marR="602306" indent="-221690">
              <a:lnSpc>
                <a:spcPct val="109300"/>
              </a:lnSpc>
              <a:spcBef>
                <a:spcPts val="653"/>
              </a:spcBef>
              <a:buClr>
                <a:srgbClr val="F89A3D"/>
              </a:buClr>
              <a:buChar char="•"/>
              <a:tabLst>
                <a:tab pos="304032" algn="l"/>
                <a:tab pos="304608" algn="l"/>
              </a:tabLst>
            </a:pPr>
            <a:r>
              <a:rPr sz="1200" spc="-14" dirty="0">
                <a:solidFill>
                  <a:srgbClr val="231F20"/>
                </a:solidFill>
                <a:latin typeface="Arial" panose="020B0604020202020204" pitchFamily="34" charset="0"/>
                <a:cs typeface="Arial" panose="020B0604020202020204" pitchFamily="34" charset="0"/>
              </a:rPr>
              <a:t>Challenge </a:t>
            </a:r>
            <a:r>
              <a:rPr sz="1200" spc="-9" dirty="0">
                <a:solidFill>
                  <a:srgbClr val="231F20"/>
                </a:solidFill>
                <a:latin typeface="Arial" panose="020B0604020202020204" pitchFamily="34" charset="0"/>
                <a:cs typeface="Arial" panose="020B0604020202020204" pitchFamily="34" charset="0"/>
              </a:rPr>
              <a:t>all </a:t>
            </a:r>
            <a:r>
              <a:rPr sz="1200" spc="-14" dirty="0">
                <a:solidFill>
                  <a:srgbClr val="231F20"/>
                </a:solidFill>
                <a:latin typeface="Arial" panose="020B0604020202020204" pitchFamily="34" charset="0"/>
                <a:cs typeface="Arial" panose="020B0604020202020204" pitchFamily="34" charset="0"/>
              </a:rPr>
              <a:t>partners </a:t>
            </a:r>
            <a:r>
              <a:rPr sz="1200" spc="-9" dirty="0">
                <a:solidFill>
                  <a:srgbClr val="231F20"/>
                </a:solidFill>
                <a:latin typeface="Arial" panose="020B0604020202020204" pitchFamily="34" charset="0"/>
                <a:cs typeface="Arial" panose="020B0604020202020204" pitchFamily="34" charset="0"/>
              </a:rPr>
              <a:t>to </a:t>
            </a:r>
            <a:r>
              <a:rPr sz="1200" spc="-14" dirty="0">
                <a:solidFill>
                  <a:srgbClr val="231F20"/>
                </a:solidFill>
                <a:latin typeface="Arial" panose="020B0604020202020204" pitchFamily="34" charset="0"/>
                <a:cs typeface="Arial" panose="020B0604020202020204" pitchFamily="34" charset="0"/>
              </a:rPr>
              <a:t>demonstrate </a:t>
            </a:r>
            <a:r>
              <a:rPr sz="1200" spc="-18" dirty="0">
                <a:solidFill>
                  <a:srgbClr val="231F20"/>
                </a:solidFill>
                <a:latin typeface="Arial" panose="020B0604020202020204" pitchFamily="34" charset="0"/>
                <a:cs typeface="Arial" panose="020B0604020202020204" pitchFamily="34" charset="0"/>
              </a:rPr>
              <a:t>progress </a:t>
            </a:r>
            <a:r>
              <a:rPr sz="1200" spc="-9" dirty="0">
                <a:solidFill>
                  <a:srgbClr val="231F20"/>
                </a:solidFill>
                <a:latin typeface="Arial" panose="020B0604020202020204" pitchFamily="34" charset="0"/>
                <a:cs typeface="Arial" panose="020B0604020202020204" pitchFamily="34" charset="0"/>
              </a:rPr>
              <a:t>in </a:t>
            </a:r>
            <a:r>
              <a:rPr sz="1200" spc="-18" dirty="0">
                <a:solidFill>
                  <a:srgbClr val="231F20"/>
                </a:solidFill>
                <a:latin typeface="Arial" panose="020B0604020202020204" pitchFamily="34" charset="0"/>
                <a:cs typeface="Arial" panose="020B0604020202020204" pitchFamily="34" charset="0"/>
              </a:rPr>
              <a:t>reducing </a:t>
            </a:r>
            <a:r>
              <a:rPr sz="1200" spc="-26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inequalities</a:t>
            </a:r>
            <a:r>
              <a:rPr sz="1200" spc="-27"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and</a:t>
            </a:r>
            <a:r>
              <a:rPr sz="1200" spc="-23"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improving</a:t>
            </a:r>
            <a:r>
              <a:rPr sz="1200" spc="-23"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outcomes</a:t>
            </a:r>
            <a:endParaRPr sz="1200" dirty="0">
              <a:latin typeface="Arial" panose="020B0604020202020204" pitchFamily="34" charset="0"/>
              <a:cs typeface="Arial" panose="020B0604020202020204" pitchFamily="34" charset="0"/>
            </a:endParaRPr>
          </a:p>
          <a:p>
            <a:pPr marL="304032" indent="-221690">
              <a:spcBef>
                <a:spcPts val="766"/>
              </a:spcBef>
              <a:buClr>
                <a:srgbClr val="F89A3D"/>
              </a:buClr>
              <a:buChar char="•"/>
              <a:tabLst>
                <a:tab pos="304032" algn="l"/>
                <a:tab pos="304608" algn="l"/>
              </a:tabLst>
            </a:pPr>
            <a:r>
              <a:rPr sz="1200" spc="-14" dirty="0">
                <a:solidFill>
                  <a:srgbClr val="231F20"/>
                </a:solidFill>
                <a:latin typeface="Arial" panose="020B0604020202020204" pitchFamily="34" charset="0"/>
                <a:cs typeface="Arial" panose="020B0604020202020204" pitchFamily="34" charset="0"/>
              </a:rPr>
              <a:t>Develop</a:t>
            </a:r>
            <a:r>
              <a:rPr sz="1200" spc="-27"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approach</a:t>
            </a:r>
            <a:r>
              <a:rPr sz="1200" spc="-23"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to</a:t>
            </a:r>
            <a:r>
              <a:rPr sz="1200" spc="-27"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consultation</a:t>
            </a:r>
            <a:r>
              <a:rPr sz="1200" spc="-23"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and</a:t>
            </a:r>
            <a:r>
              <a:rPr sz="1200" spc="-27"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engagement</a:t>
            </a:r>
            <a:endParaRPr sz="1200" dirty="0">
              <a:latin typeface="Arial" panose="020B0604020202020204" pitchFamily="34" charset="0"/>
              <a:cs typeface="Arial" panose="020B0604020202020204" pitchFamily="34" charset="0"/>
            </a:endParaRPr>
          </a:p>
          <a:p>
            <a:pPr marL="304032" indent="-221690">
              <a:spcBef>
                <a:spcPts val="762"/>
              </a:spcBef>
              <a:buClr>
                <a:srgbClr val="F89A3D"/>
              </a:buClr>
              <a:buChar char="•"/>
              <a:tabLst>
                <a:tab pos="304032" algn="l"/>
                <a:tab pos="304608" algn="l"/>
              </a:tabLst>
            </a:pPr>
            <a:r>
              <a:rPr sz="1200" spc="-14" dirty="0">
                <a:solidFill>
                  <a:srgbClr val="231F20"/>
                </a:solidFill>
                <a:latin typeface="Arial" panose="020B0604020202020204" pitchFamily="34" charset="0"/>
                <a:cs typeface="Arial" panose="020B0604020202020204" pitchFamily="34" charset="0"/>
              </a:rPr>
              <a:t>Refer</a:t>
            </a:r>
            <a:r>
              <a:rPr sz="1200" spc="-1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decisions</a:t>
            </a:r>
            <a:r>
              <a:rPr sz="1200" spc="-18"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back</a:t>
            </a:r>
            <a:r>
              <a:rPr sz="1200" spc="-18"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to</a:t>
            </a:r>
            <a:r>
              <a:rPr sz="1200" spc="-1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Integrated</a:t>
            </a:r>
            <a:r>
              <a:rPr sz="1200" spc="-1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Care</a:t>
            </a:r>
            <a:r>
              <a:rPr sz="1200" spc="-1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Board</a:t>
            </a:r>
            <a:r>
              <a:rPr sz="1200" spc="-18"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as</a:t>
            </a:r>
            <a:r>
              <a:rPr sz="1200" spc="-18" dirty="0">
                <a:solidFill>
                  <a:srgbClr val="231F20"/>
                </a:solidFill>
                <a:latin typeface="Arial" panose="020B0604020202020204" pitchFamily="34" charset="0"/>
                <a:cs typeface="Arial" panose="020B0604020202020204" pitchFamily="34" charset="0"/>
              </a:rPr>
              <a:t> appropriate.</a:t>
            </a:r>
            <a:endParaRPr lang="en-GB" sz="1200" spc="-18" dirty="0">
              <a:solidFill>
                <a:srgbClr val="231F20"/>
              </a:solidFill>
              <a:latin typeface="Arial" panose="020B0604020202020204" pitchFamily="34" charset="0"/>
              <a:cs typeface="Arial" panose="020B0604020202020204" pitchFamily="34" charset="0"/>
            </a:endParaRPr>
          </a:p>
          <a:p>
            <a:pPr marL="82342">
              <a:spcBef>
                <a:spcPts val="762"/>
              </a:spcBef>
              <a:buClr>
                <a:srgbClr val="F89A3D"/>
              </a:buClr>
              <a:tabLst>
                <a:tab pos="304032" algn="l"/>
                <a:tab pos="304608" algn="l"/>
              </a:tabLst>
            </a:pPr>
            <a:br>
              <a:rPr lang="en-GB" sz="1200" spc="-18" dirty="0">
                <a:solidFill>
                  <a:srgbClr val="231F20"/>
                </a:solidFill>
                <a:latin typeface="Arial" panose="020B0604020202020204" pitchFamily="34" charset="0"/>
                <a:cs typeface="Arial" panose="020B0604020202020204" pitchFamily="34" charset="0"/>
              </a:rPr>
            </a:br>
            <a:endParaRPr sz="1200" dirty="0">
              <a:latin typeface="Arial" panose="020B0604020202020204" pitchFamily="34" charset="0"/>
              <a:cs typeface="Arial" panose="020B0604020202020204" pitchFamily="34" charset="0"/>
            </a:endParaRPr>
          </a:p>
        </p:txBody>
      </p:sp>
      <p:sp>
        <p:nvSpPr>
          <p:cNvPr id="6" name="object 5">
            <a:extLst>
              <a:ext uri="{FF2B5EF4-FFF2-40B4-BE49-F238E27FC236}">
                <a16:creationId xmlns:a16="http://schemas.microsoft.com/office/drawing/2014/main" id="{AB636EB9-1F37-430B-BB61-DB252C860FD7}"/>
              </a:ext>
            </a:extLst>
          </p:cNvPr>
          <p:cNvSpPr txBox="1"/>
          <p:nvPr/>
        </p:nvSpPr>
        <p:spPr>
          <a:xfrm>
            <a:off x="150185" y="4663710"/>
            <a:ext cx="5697361" cy="1206000"/>
          </a:xfrm>
          <a:prstGeom prst="rect">
            <a:avLst/>
          </a:prstGeom>
          <a:solidFill>
            <a:srgbClr val="FFF2E5"/>
          </a:solidFill>
        </p:spPr>
        <p:txBody>
          <a:bodyPr vert="horz" wrap="square" lIns="0" tIns="98465" rIns="0" bIns="0" rtlCol="0">
            <a:spAutoFit/>
          </a:bodyPr>
          <a:lstStyle/>
          <a:p>
            <a:pPr marL="82918" marR="953555">
              <a:lnSpc>
                <a:spcPct val="118100"/>
              </a:lnSpc>
              <a:spcBef>
                <a:spcPts val="775"/>
              </a:spcBef>
            </a:pPr>
            <a:r>
              <a:rPr sz="1200" b="1" spc="-14" dirty="0">
                <a:solidFill>
                  <a:srgbClr val="231F20"/>
                </a:solidFill>
                <a:latin typeface="Arial" panose="020B0604020202020204" pitchFamily="34" charset="0"/>
                <a:cs typeface="Arial" panose="020B0604020202020204" pitchFamily="34" charset="0"/>
              </a:rPr>
              <a:t>Eight</a:t>
            </a:r>
            <a:r>
              <a:rPr sz="1200" b="1" spc="-27" dirty="0">
                <a:solidFill>
                  <a:srgbClr val="231F20"/>
                </a:solidFill>
                <a:latin typeface="Arial" panose="020B0604020202020204" pitchFamily="34" charset="0"/>
                <a:cs typeface="Arial" panose="020B0604020202020204" pitchFamily="34" charset="0"/>
              </a:rPr>
              <a:t> </a:t>
            </a:r>
            <a:r>
              <a:rPr sz="1200" b="1" spc="-9" dirty="0">
                <a:solidFill>
                  <a:srgbClr val="231F20"/>
                </a:solidFill>
                <a:latin typeface="Arial" panose="020B0604020202020204" pitchFamily="34" charset="0"/>
                <a:cs typeface="Arial" panose="020B0604020202020204" pitchFamily="34" charset="0"/>
              </a:rPr>
              <a:t>LA</a:t>
            </a:r>
            <a:r>
              <a:rPr sz="1200" b="1" spc="-27" dirty="0">
                <a:solidFill>
                  <a:srgbClr val="231F20"/>
                </a:solidFill>
                <a:latin typeface="Arial" panose="020B0604020202020204" pitchFamily="34" charset="0"/>
                <a:cs typeface="Arial" panose="020B0604020202020204" pitchFamily="34" charset="0"/>
              </a:rPr>
              <a:t> </a:t>
            </a:r>
            <a:r>
              <a:rPr sz="1200" b="1" spc="-14" dirty="0">
                <a:solidFill>
                  <a:srgbClr val="231F20"/>
                </a:solidFill>
                <a:latin typeface="Arial" panose="020B0604020202020204" pitchFamily="34" charset="0"/>
                <a:cs typeface="Arial" panose="020B0604020202020204" pitchFamily="34" charset="0"/>
              </a:rPr>
              <a:t>Leaders</a:t>
            </a:r>
            <a:r>
              <a:rPr sz="1200" b="1" spc="-23" dirty="0">
                <a:solidFill>
                  <a:srgbClr val="231F20"/>
                </a:solidFill>
                <a:latin typeface="Arial" panose="020B0604020202020204" pitchFamily="34" charset="0"/>
                <a:cs typeface="Arial" panose="020B0604020202020204" pitchFamily="34" charset="0"/>
              </a:rPr>
              <a:t> </a:t>
            </a:r>
            <a:r>
              <a:rPr sz="1200" b="1" spc="-9" dirty="0">
                <a:solidFill>
                  <a:srgbClr val="231F20"/>
                </a:solidFill>
                <a:latin typeface="Arial" panose="020B0604020202020204" pitchFamily="34" charset="0"/>
                <a:cs typeface="Arial" panose="020B0604020202020204" pitchFamily="34" charset="0"/>
              </a:rPr>
              <a:t>and</a:t>
            </a:r>
            <a:r>
              <a:rPr sz="1200" b="1" spc="-27" dirty="0">
                <a:solidFill>
                  <a:srgbClr val="231F20"/>
                </a:solidFill>
                <a:latin typeface="Arial" panose="020B0604020202020204" pitchFamily="34" charset="0"/>
                <a:cs typeface="Arial" panose="020B0604020202020204" pitchFamily="34" charset="0"/>
              </a:rPr>
              <a:t> </a:t>
            </a:r>
            <a:r>
              <a:rPr sz="1200" b="1" spc="-14" dirty="0">
                <a:solidFill>
                  <a:srgbClr val="231F20"/>
                </a:solidFill>
                <a:latin typeface="Arial" panose="020B0604020202020204" pitchFamily="34" charset="0"/>
                <a:cs typeface="Arial" panose="020B0604020202020204" pitchFamily="34" charset="0"/>
              </a:rPr>
              <a:t>eight</a:t>
            </a:r>
            <a:r>
              <a:rPr sz="1200" b="1" spc="-23" dirty="0">
                <a:solidFill>
                  <a:srgbClr val="231F20"/>
                </a:solidFill>
                <a:latin typeface="Arial" panose="020B0604020202020204" pitchFamily="34" charset="0"/>
                <a:cs typeface="Arial" panose="020B0604020202020204" pitchFamily="34" charset="0"/>
              </a:rPr>
              <a:t> </a:t>
            </a:r>
            <a:r>
              <a:rPr sz="1200" b="1" spc="-9" dirty="0">
                <a:solidFill>
                  <a:srgbClr val="231F20"/>
                </a:solidFill>
                <a:latin typeface="Arial" panose="020B0604020202020204" pitchFamily="34" charset="0"/>
                <a:cs typeface="Arial" panose="020B0604020202020204" pitchFamily="34" charset="0"/>
              </a:rPr>
              <a:t>LA</a:t>
            </a:r>
            <a:r>
              <a:rPr sz="1200" b="1" spc="-27" dirty="0">
                <a:solidFill>
                  <a:srgbClr val="231F20"/>
                </a:solidFill>
                <a:latin typeface="Arial" panose="020B0604020202020204" pitchFamily="34" charset="0"/>
                <a:cs typeface="Arial" panose="020B0604020202020204" pitchFamily="34" charset="0"/>
              </a:rPr>
              <a:t> </a:t>
            </a:r>
            <a:r>
              <a:rPr sz="1200" b="1" spc="-14" dirty="0">
                <a:solidFill>
                  <a:srgbClr val="231F20"/>
                </a:solidFill>
                <a:latin typeface="Arial" panose="020B0604020202020204" pitchFamily="34" charset="0"/>
                <a:cs typeface="Arial" panose="020B0604020202020204" pitchFamily="34" charset="0"/>
              </a:rPr>
              <a:t>CEOs</a:t>
            </a:r>
            <a:r>
              <a:rPr sz="1200" b="1" spc="-27" dirty="0">
                <a:solidFill>
                  <a:srgbClr val="231F20"/>
                </a:solidFill>
                <a:latin typeface="Arial" panose="020B0604020202020204" pitchFamily="34" charset="0"/>
                <a:cs typeface="Arial" panose="020B0604020202020204" pitchFamily="34" charset="0"/>
              </a:rPr>
              <a:t> </a:t>
            </a:r>
            <a:br>
              <a:rPr lang="en-GB" sz="1200" b="1" spc="-27" dirty="0">
                <a:solidFill>
                  <a:srgbClr val="231F20"/>
                </a:solidFill>
                <a:latin typeface="Arial" panose="020B0604020202020204" pitchFamily="34" charset="0"/>
                <a:cs typeface="Arial" panose="020B0604020202020204" pitchFamily="34" charset="0"/>
              </a:rPr>
            </a:br>
            <a:r>
              <a:rPr sz="1200" b="1" spc="-9" dirty="0">
                <a:solidFill>
                  <a:srgbClr val="231F20"/>
                </a:solidFill>
                <a:latin typeface="Arial" panose="020B0604020202020204" pitchFamily="34" charset="0"/>
                <a:cs typeface="Arial" panose="020B0604020202020204" pitchFamily="34" charset="0"/>
              </a:rPr>
              <a:t>(</a:t>
            </a:r>
            <a:r>
              <a:rPr lang="en-GB" sz="1200" b="1" spc="-9" dirty="0">
                <a:solidFill>
                  <a:srgbClr val="231F20"/>
                </a:solidFill>
                <a:latin typeface="Arial" panose="020B0604020202020204" pitchFamily="34" charset="0"/>
                <a:cs typeface="Arial" panose="020B0604020202020204" pitchFamily="34" charset="0"/>
              </a:rPr>
              <a:t>Every 6 weeks</a:t>
            </a:r>
            <a:r>
              <a:rPr sz="1200" b="1" spc="-14"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LA/ICS</a:t>
            </a:r>
            <a:r>
              <a:rPr sz="1200" spc="-50"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engagement</a:t>
            </a:r>
            <a:endParaRPr sz="1200" dirty="0">
              <a:latin typeface="Arial" panose="020B0604020202020204" pitchFamily="34" charset="0"/>
              <a:cs typeface="Arial" panose="020B0604020202020204" pitchFamily="34" charset="0"/>
            </a:endParaRPr>
          </a:p>
          <a:p>
            <a:pPr marL="304032" indent="-221690">
              <a:spcBef>
                <a:spcPts val="113"/>
              </a:spcBef>
              <a:buClr>
                <a:srgbClr val="F89A3D"/>
              </a:buClr>
              <a:buChar char="•"/>
              <a:tabLst>
                <a:tab pos="304032" algn="l"/>
                <a:tab pos="304608" algn="l"/>
              </a:tabLst>
            </a:pPr>
            <a:r>
              <a:rPr sz="1200" spc="-14" dirty="0">
                <a:solidFill>
                  <a:srgbClr val="231F20"/>
                </a:solidFill>
                <a:latin typeface="Arial" panose="020B0604020202020204" pitchFamily="34" charset="0"/>
                <a:cs typeface="Arial" panose="020B0604020202020204" pitchFamily="34" charset="0"/>
              </a:rPr>
              <a:t>Discuss</a:t>
            </a:r>
            <a:r>
              <a:rPr sz="1200" spc="-27"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all</a:t>
            </a:r>
            <a:r>
              <a:rPr sz="1200" spc="-27"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major</a:t>
            </a:r>
            <a:r>
              <a:rPr sz="1200" spc="-27" dirty="0">
                <a:solidFill>
                  <a:srgbClr val="231F20"/>
                </a:solidFill>
                <a:latin typeface="Arial" panose="020B0604020202020204" pitchFamily="34" charset="0"/>
                <a:cs typeface="Arial" panose="020B0604020202020204" pitchFamily="34" charset="0"/>
              </a:rPr>
              <a:t> </a:t>
            </a:r>
            <a:r>
              <a:rPr sz="1200" spc="-18" dirty="0">
                <a:solidFill>
                  <a:srgbClr val="231F20"/>
                </a:solidFill>
                <a:latin typeface="Arial" panose="020B0604020202020204" pitchFamily="34" charset="0"/>
                <a:cs typeface="Arial" panose="020B0604020202020204" pitchFamily="34" charset="0"/>
              </a:rPr>
              <a:t>proposals</a:t>
            </a:r>
            <a:endParaRPr sz="1200" dirty="0">
              <a:latin typeface="Arial" panose="020B0604020202020204" pitchFamily="34" charset="0"/>
              <a:cs typeface="Arial" panose="020B0604020202020204" pitchFamily="34" charset="0"/>
            </a:endParaRPr>
          </a:p>
          <a:p>
            <a:pPr marL="304032" indent="-221690">
              <a:spcBef>
                <a:spcPts val="109"/>
              </a:spcBef>
              <a:buClr>
                <a:srgbClr val="F89A3D"/>
              </a:buClr>
              <a:buChar char="•"/>
              <a:tabLst>
                <a:tab pos="304032" algn="l"/>
                <a:tab pos="304608" algn="l"/>
              </a:tabLst>
            </a:pPr>
            <a:r>
              <a:rPr sz="1200" spc="-14" dirty="0">
                <a:solidFill>
                  <a:srgbClr val="231F20"/>
                </a:solidFill>
                <a:latin typeface="Arial" panose="020B0604020202020204" pitchFamily="34" charset="0"/>
                <a:cs typeface="Arial" panose="020B0604020202020204" pitchFamily="34" charset="0"/>
              </a:rPr>
              <a:t>Support</a:t>
            </a:r>
            <a:r>
              <a:rPr sz="1200" spc="-1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collaborative system problem solving </a:t>
            </a:r>
            <a:r>
              <a:rPr sz="1200" spc="-9" dirty="0">
                <a:solidFill>
                  <a:srgbClr val="231F20"/>
                </a:solidFill>
                <a:latin typeface="Arial" panose="020B0604020202020204" pitchFamily="34" charset="0"/>
                <a:cs typeface="Arial" panose="020B0604020202020204" pitchFamily="34" charset="0"/>
              </a:rPr>
              <a:t>and</a:t>
            </a:r>
            <a:r>
              <a:rPr sz="1200" spc="-18" dirty="0">
                <a:solidFill>
                  <a:srgbClr val="231F20"/>
                </a:solidFill>
                <a:latin typeface="Arial" panose="020B0604020202020204" pitchFamily="34" charset="0"/>
                <a:cs typeface="Arial" panose="020B0604020202020204" pitchFamily="34" charset="0"/>
              </a:rPr>
              <a:t> improvement.</a:t>
            </a:r>
            <a:endParaRPr sz="1200" dirty="0">
              <a:latin typeface="Arial" panose="020B0604020202020204" pitchFamily="34" charset="0"/>
              <a:cs typeface="Arial" panose="020B0604020202020204" pitchFamily="34" charset="0"/>
            </a:endParaRPr>
          </a:p>
        </p:txBody>
      </p:sp>
      <p:sp>
        <p:nvSpPr>
          <p:cNvPr id="7" name="object 6">
            <a:extLst>
              <a:ext uri="{FF2B5EF4-FFF2-40B4-BE49-F238E27FC236}">
                <a16:creationId xmlns:a16="http://schemas.microsoft.com/office/drawing/2014/main" id="{B0C5DAE2-7670-4CB2-BA94-4F428A28FE79}"/>
              </a:ext>
            </a:extLst>
          </p:cNvPr>
          <p:cNvSpPr txBox="1"/>
          <p:nvPr/>
        </p:nvSpPr>
        <p:spPr>
          <a:xfrm>
            <a:off x="6008267" y="1412775"/>
            <a:ext cx="5992389" cy="3016800"/>
          </a:xfrm>
          <a:prstGeom prst="rect">
            <a:avLst/>
          </a:prstGeom>
          <a:solidFill>
            <a:srgbClr val="E7ECF3"/>
          </a:solidFill>
        </p:spPr>
        <p:txBody>
          <a:bodyPr vert="horz" wrap="square" lIns="0" tIns="98465" rIns="0" bIns="0" rtlCol="0">
            <a:spAutoFit/>
          </a:bodyPr>
          <a:lstStyle/>
          <a:p>
            <a:pPr marL="82918" marR="1525918">
              <a:lnSpc>
                <a:spcPct val="118100"/>
              </a:lnSpc>
              <a:spcBef>
                <a:spcPts val="775"/>
              </a:spcBef>
            </a:pPr>
            <a:r>
              <a:rPr sz="1200" b="1" spc="-9" dirty="0">
                <a:solidFill>
                  <a:srgbClr val="231F20"/>
                </a:solidFill>
                <a:latin typeface="Arial" panose="020B0604020202020204" pitchFamily="34" charset="0"/>
                <a:cs typeface="Arial" panose="020B0604020202020204" pitchFamily="34" charset="0"/>
              </a:rPr>
              <a:t>NW </a:t>
            </a:r>
            <a:r>
              <a:rPr sz="1200" b="1" spc="-14" dirty="0">
                <a:solidFill>
                  <a:srgbClr val="231F20"/>
                </a:solidFill>
                <a:latin typeface="Arial" panose="020B0604020202020204" pitchFamily="34" charset="0"/>
                <a:cs typeface="Arial" panose="020B0604020202020204" pitchFamily="34" charset="0"/>
              </a:rPr>
              <a:t>London Integrated </a:t>
            </a:r>
            <a:r>
              <a:rPr sz="1200" b="1" spc="-18" dirty="0">
                <a:solidFill>
                  <a:srgbClr val="231F20"/>
                </a:solidFill>
                <a:latin typeface="Arial" panose="020B0604020202020204" pitchFamily="34" charset="0"/>
                <a:cs typeface="Arial" panose="020B0604020202020204" pitchFamily="34" charset="0"/>
              </a:rPr>
              <a:t>Care Board </a:t>
            </a:r>
            <a:br>
              <a:rPr lang="en-GB" sz="1200" b="1" spc="-18" dirty="0">
                <a:solidFill>
                  <a:srgbClr val="231F20"/>
                </a:solidFill>
                <a:latin typeface="Arial" panose="020B0604020202020204" pitchFamily="34" charset="0"/>
                <a:cs typeface="Arial" panose="020B0604020202020204" pitchFamily="34" charset="0"/>
              </a:rPr>
            </a:br>
            <a:r>
              <a:rPr lang="en-GB" sz="1200" b="1" spc="-14" dirty="0">
                <a:solidFill>
                  <a:srgbClr val="231F20"/>
                </a:solidFill>
                <a:latin typeface="Arial" panose="020B0604020202020204" pitchFamily="34" charset="0"/>
                <a:cs typeface="Arial" panose="020B0604020202020204" pitchFamily="34" charset="0"/>
              </a:rPr>
              <a:t>(monthly) </a:t>
            </a:r>
            <a:r>
              <a:rPr sz="1200" b="1" spc="-14" dirty="0">
                <a:solidFill>
                  <a:srgbClr val="231F20"/>
                </a:solidFill>
                <a:latin typeface="Arial" panose="020B0604020202020204" pitchFamily="34" charset="0"/>
                <a:cs typeface="Arial" panose="020B0604020202020204" pitchFamily="34" charset="0"/>
              </a:rPr>
              <a:t>Chair:</a:t>
            </a:r>
            <a:r>
              <a:rPr sz="1200" b="1" spc="-27" dirty="0">
                <a:solidFill>
                  <a:srgbClr val="231F20"/>
                </a:solidFill>
                <a:latin typeface="Arial" panose="020B0604020202020204" pitchFamily="34" charset="0"/>
                <a:cs typeface="Arial" panose="020B0604020202020204" pitchFamily="34" charset="0"/>
              </a:rPr>
              <a:t> </a:t>
            </a:r>
            <a:r>
              <a:rPr sz="1200" b="1" spc="-14" dirty="0">
                <a:solidFill>
                  <a:srgbClr val="231F20"/>
                </a:solidFill>
                <a:latin typeface="Arial" panose="020B0604020202020204" pitchFamily="34" charset="0"/>
                <a:cs typeface="Arial" panose="020B0604020202020204" pitchFamily="34" charset="0"/>
              </a:rPr>
              <a:t>Penny</a:t>
            </a:r>
            <a:r>
              <a:rPr sz="1200" b="1" spc="-23" dirty="0">
                <a:solidFill>
                  <a:srgbClr val="231F20"/>
                </a:solidFill>
                <a:latin typeface="Arial" panose="020B0604020202020204" pitchFamily="34" charset="0"/>
                <a:cs typeface="Arial" panose="020B0604020202020204" pitchFamily="34" charset="0"/>
              </a:rPr>
              <a:t> </a:t>
            </a:r>
            <a:r>
              <a:rPr sz="1200" b="1" spc="-14" dirty="0">
                <a:solidFill>
                  <a:srgbClr val="231F20"/>
                </a:solidFill>
                <a:latin typeface="Arial" panose="020B0604020202020204" pitchFamily="34" charset="0"/>
                <a:cs typeface="Arial" panose="020B0604020202020204" pitchFamily="34" charset="0"/>
              </a:rPr>
              <a:t>Dash</a:t>
            </a:r>
            <a:endParaRPr sz="1200" dirty="0">
              <a:latin typeface="Arial" panose="020B0604020202020204" pitchFamily="34" charset="0"/>
              <a:cs typeface="Arial" panose="020B0604020202020204" pitchFamily="34" charset="0"/>
            </a:endParaRPr>
          </a:p>
          <a:p>
            <a:pPr marL="304608" marR="1050292" indent="-221690">
              <a:lnSpc>
                <a:spcPct val="109200"/>
              </a:lnSpc>
              <a:spcBef>
                <a:spcPts val="494"/>
              </a:spcBef>
              <a:buClr>
                <a:srgbClr val="F89A3D"/>
              </a:buClr>
              <a:buChar char="•"/>
              <a:tabLst>
                <a:tab pos="304032" algn="l"/>
                <a:tab pos="304608" algn="l"/>
              </a:tabLst>
            </a:pPr>
            <a:r>
              <a:rPr sz="1200" spc="-14" dirty="0">
                <a:solidFill>
                  <a:srgbClr val="231F20"/>
                </a:solidFill>
                <a:latin typeface="Arial" panose="020B0604020202020204" pitchFamily="34" charset="0"/>
                <a:cs typeface="Arial" panose="020B0604020202020204" pitchFamily="34" charset="0"/>
              </a:rPr>
              <a:t>Develop </a:t>
            </a:r>
            <a:r>
              <a:rPr sz="1200" dirty="0">
                <a:solidFill>
                  <a:srgbClr val="231F20"/>
                </a:solidFill>
                <a:latin typeface="Arial" panose="020B0604020202020204" pitchFamily="34" charset="0"/>
                <a:cs typeface="Arial" panose="020B0604020202020204" pitchFamily="34" charset="0"/>
              </a:rPr>
              <a:t>a </a:t>
            </a:r>
            <a:r>
              <a:rPr sz="1200" spc="-9" dirty="0">
                <a:solidFill>
                  <a:srgbClr val="231F20"/>
                </a:solidFill>
                <a:latin typeface="Arial" panose="020B0604020202020204" pitchFamily="34" charset="0"/>
                <a:cs typeface="Arial" panose="020B0604020202020204" pitchFamily="34" charset="0"/>
              </a:rPr>
              <a:t>plan to meet the </a:t>
            </a:r>
            <a:r>
              <a:rPr sz="1200" spc="-14" dirty="0">
                <a:solidFill>
                  <a:srgbClr val="231F20"/>
                </a:solidFill>
                <a:latin typeface="Arial" panose="020B0604020202020204" pitchFamily="34" charset="0"/>
                <a:cs typeface="Arial" panose="020B0604020202020204" pitchFamily="34" charset="0"/>
              </a:rPr>
              <a:t>health needs </a:t>
            </a:r>
            <a:r>
              <a:rPr sz="1200" spc="-9" dirty="0">
                <a:solidFill>
                  <a:srgbClr val="231F20"/>
                </a:solidFill>
                <a:latin typeface="Arial" panose="020B0604020202020204" pitchFamily="34" charset="0"/>
                <a:cs typeface="Arial" panose="020B0604020202020204" pitchFamily="34" charset="0"/>
              </a:rPr>
              <a:t>of the </a:t>
            </a:r>
            <a:r>
              <a:rPr sz="1200" spc="-14" dirty="0">
                <a:solidFill>
                  <a:srgbClr val="231F20"/>
                </a:solidFill>
                <a:latin typeface="Arial" panose="020B0604020202020204" pitchFamily="34" charset="0"/>
                <a:cs typeface="Arial" panose="020B0604020202020204" pitchFamily="34" charset="0"/>
              </a:rPr>
              <a:t>population </a:t>
            </a:r>
            <a:r>
              <a:rPr sz="1200" spc="-26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(based</a:t>
            </a:r>
            <a:r>
              <a:rPr sz="1200" spc="-27"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on</a:t>
            </a:r>
            <a:r>
              <a:rPr sz="1200" spc="-23"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the</a:t>
            </a:r>
            <a:r>
              <a:rPr sz="1200" spc="-23" dirty="0">
                <a:solidFill>
                  <a:srgbClr val="231F20"/>
                </a:solidFill>
                <a:latin typeface="Arial" panose="020B0604020202020204" pitchFamily="34" charset="0"/>
                <a:cs typeface="Arial" panose="020B0604020202020204" pitchFamily="34" charset="0"/>
              </a:rPr>
              <a:t> </a:t>
            </a:r>
            <a:r>
              <a:rPr sz="1200" spc="-32" dirty="0">
                <a:solidFill>
                  <a:srgbClr val="231F20"/>
                </a:solidFill>
                <a:latin typeface="Arial" panose="020B0604020202020204" pitchFamily="34" charset="0"/>
                <a:cs typeface="Arial" panose="020B0604020202020204" pitchFamily="34" charset="0"/>
              </a:rPr>
              <a:t>ICP’s</a:t>
            </a:r>
            <a:r>
              <a:rPr sz="1200" spc="-23"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strategy)</a:t>
            </a:r>
            <a:endParaRPr sz="1200" dirty="0">
              <a:latin typeface="Arial" panose="020B0604020202020204" pitchFamily="34" charset="0"/>
              <a:cs typeface="Arial" panose="020B0604020202020204" pitchFamily="34" charset="0"/>
            </a:endParaRPr>
          </a:p>
          <a:p>
            <a:pPr marL="304608" indent="-221690">
              <a:spcBef>
                <a:spcPts val="240"/>
              </a:spcBef>
              <a:buClr>
                <a:srgbClr val="F89A3D"/>
              </a:buClr>
              <a:buChar char="•"/>
              <a:tabLst>
                <a:tab pos="304032" algn="l"/>
                <a:tab pos="304608" algn="l"/>
              </a:tabLst>
            </a:pPr>
            <a:r>
              <a:rPr sz="1200" spc="-14" dirty="0">
                <a:solidFill>
                  <a:srgbClr val="231F20"/>
                </a:solidFill>
                <a:latin typeface="Arial" panose="020B0604020202020204" pitchFamily="34" charset="0"/>
                <a:cs typeface="Arial" panose="020B0604020202020204" pitchFamily="34" charset="0"/>
              </a:rPr>
              <a:t>Allocate</a:t>
            </a:r>
            <a:r>
              <a:rPr sz="1200" spc="-18"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NHS</a:t>
            </a:r>
            <a:r>
              <a:rPr sz="1200" spc="-18" dirty="0">
                <a:solidFill>
                  <a:srgbClr val="231F20"/>
                </a:solidFill>
                <a:latin typeface="Arial" panose="020B0604020202020204" pitchFamily="34" charset="0"/>
                <a:cs typeface="Arial" panose="020B0604020202020204" pitchFamily="34" charset="0"/>
              </a:rPr>
              <a:t> resources </a:t>
            </a:r>
            <a:r>
              <a:rPr sz="1200" spc="-9" dirty="0">
                <a:solidFill>
                  <a:srgbClr val="231F20"/>
                </a:solidFill>
                <a:latin typeface="Arial" panose="020B0604020202020204" pitchFamily="34" charset="0"/>
                <a:cs typeface="Arial" panose="020B0604020202020204" pitchFamily="34" charset="0"/>
              </a:rPr>
              <a:t>to</a:t>
            </a:r>
            <a:r>
              <a:rPr sz="1200" spc="-1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deliver</a:t>
            </a:r>
            <a:r>
              <a:rPr sz="1200" spc="-18"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the</a:t>
            </a:r>
            <a:r>
              <a:rPr sz="1200" spc="-18"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plan</a:t>
            </a:r>
            <a:r>
              <a:rPr sz="1200" spc="-18"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and</a:t>
            </a:r>
            <a:r>
              <a:rPr sz="1200" spc="-1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deliver financial</a:t>
            </a:r>
            <a:r>
              <a:rPr sz="1200" spc="-1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sustainability</a:t>
            </a:r>
            <a:endParaRPr sz="1200" dirty="0">
              <a:latin typeface="Arial" panose="020B0604020202020204" pitchFamily="34" charset="0"/>
              <a:cs typeface="Arial" panose="020B0604020202020204" pitchFamily="34" charset="0"/>
            </a:endParaRPr>
          </a:p>
          <a:p>
            <a:pPr marL="304608" indent="-221690">
              <a:spcBef>
                <a:spcPts val="240"/>
              </a:spcBef>
              <a:buClr>
                <a:srgbClr val="F89A3D"/>
              </a:buClr>
              <a:buChar char="•"/>
              <a:tabLst>
                <a:tab pos="304032" algn="l"/>
                <a:tab pos="304608" algn="l"/>
              </a:tabLst>
            </a:pPr>
            <a:r>
              <a:rPr sz="1200" spc="-14" dirty="0">
                <a:solidFill>
                  <a:srgbClr val="231F20"/>
                </a:solidFill>
                <a:latin typeface="Arial" panose="020B0604020202020204" pitchFamily="34" charset="0"/>
                <a:cs typeface="Arial" panose="020B0604020202020204" pitchFamily="34" charset="0"/>
              </a:rPr>
              <a:t>Establish</a:t>
            </a:r>
            <a:r>
              <a:rPr sz="1200" spc="-1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joint</a:t>
            </a:r>
            <a:r>
              <a:rPr sz="1200" spc="-1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working</a:t>
            </a:r>
            <a:r>
              <a:rPr sz="1200" spc="-1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arrangements</a:t>
            </a:r>
            <a:r>
              <a:rPr sz="1200" spc="-18"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to</a:t>
            </a:r>
            <a:r>
              <a:rPr sz="1200" spc="-1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deliver</a:t>
            </a:r>
            <a:r>
              <a:rPr sz="1200" spc="-18"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the</a:t>
            </a:r>
            <a:r>
              <a:rPr sz="1200" spc="-1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plan</a:t>
            </a:r>
            <a:endParaRPr sz="1200" dirty="0">
              <a:latin typeface="Arial" panose="020B0604020202020204" pitchFamily="34" charset="0"/>
              <a:cs typeface="Arial" panose="020B0604020202020204" pitchFamily="34" charset="0"/>
            </a:endParaRPr>
          </a:p>
          <a:p>
            <a:pPr marL="304608" indent="-221690">
              <a:spcBef>
                <a:spcPts val="240"/>
              </a:spcBef>
              <a:buClr>
                <a:srgbClr val="F89A3D"/>
              </a:buClr>
              <a:buChar char="•"/>
              <a:tabLst>
                <a:tab pos="304032" algn="l"/>
                <a:tab pos="304608" algn="l"/>
              </a:tabLst>
            </a:pPr>
            <a:r>
              <a:rPr sz="1200" spc="-14" dirty="0">
                <a:solidFill>
                  <a:srgbClr val="231F20"/>
                </a:solidFill>
                <a:latin typeface="Arial" panose="020B0604020202020204" pitchFamily="34" charset="0"/>
                <a:cs typeface="Arial" panose="020B0604020202020204" pitchFamily="34" charset="0"/>
              </a:rPr>
              <a:t>Assure</a:t>
            </a:r>
            <a:r>
              <a:rPr sz="1200" spc="-23"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plans</a:t>
            </a:r>
            <a:r>
              <a:rPr sz="1200" spc="-18"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and</a:t>
            </a:r>
            <a:r>
              <a:rPr sz="1200" spc="-1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metrics</a:t>
            </a:r>
            <a:r>
              <a:rPr sz="1200" spc="-18"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in</a:t>
            </a:r>
            <a:r>
              <a:rPr sz="1200" spc="-1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place</a:t>
            </a:r>
            <a:r>
              <a:rPr sz="1200" spc="-18"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to</a:t>
            </a:r>
            <a:r>
              <a:rPr sz="1200" spc="-23"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review</a:t>
            </a:r>
            <a:r>
              <a:rPr sz="1200" spc="-1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delivery</a:t>
            </a:r>
            <a:r>
              <a:rPr sz="1200" spc="-1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against</a:t>
            </a:r>
            <a:r>
              <a:rPr sz="1200" spc="-1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strategy</a:t>
            </a:r>
            <a:endParaRPr sz="1200" dirty="0">
              <a:latin typeface="Arial" panose="020B0604020202020204" pitchFamily="34" charset="0"/>
              <a:cs typeface="Arial" panose="020B0604020202020204" pitchFamily="34" charset="0"/>
            </a:endParaRPr>
          </a:p>
          <a:p>
            <a:pPr marL="304608" indent="-221690">
              <a:spcBef>
                <a:spcPts val="236"/>
              </a:spcBef>
              <a:buClr>
                <a:srgbClr val="F89A3D"/>
              </a:buClr>
              <a:buChar char="•"/>
              <a:tabLst>
                <a:tab pos="304032" algn="l"/>
                <a:tab pos="304608" algn="l"/>
              </a:tabLst>
            </a:pPr>
            <a:r>
              <a:rPr sz="1200" spc="-14" dirty="0">
                <a:solidFill>
                  <a:srgbClr val="231F20"/>
                </a:solidFill>
                <a:latin typeface="Arial" panose="020B0604020202020204" pitchFamily="34" charset="0"/>
                <a:cs typeface="Arial" panose="020B0604020202020204" pitchFamily="34" charset="0"/>
              </a:rPr>
              <a:t>Agree</a:t>
            </a:r>
            <a:r>
              <a:rPr sz="1200" spc="-36"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capital</a:t>
            </a:r>
            <a:r>
              <a:rPr sz="1200" spc="-36"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plan</a:t>
            </a:r>
            <a:r>
              <a:rPr sz="1200" spc="-32"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for</a:t>
            </a:r>
            <a:r>
              <a:rPr sz="1200" spc="-36"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NHS</a:t>
            </a:r>
            <a:endParaRPr sz="1200" dirty="0">
              <a:latin typeface="Arial" panose="020B0604020202020204" pitchFamily="34" charset="0"/>
              <a:cs typeface="Arial" panose="020B0604020202020204" pitchFamily="34" charset="0"/>
            </a:endParaRPr>
          </a:p>
          <a:p>
            <a:pPr marL="304608" indent="-221690">
              <a:spcBef>
                <a:spcPts val="240"/>
              </a:spcBef>
              <a:buClr>
                <a:srgbClr val="F89A3D"/>
              </a:buClr>
              <a:buChar char="•"/>
              <a:tabLst>
                <a:tab pos="304032" algn="l"/>
                <a:tab pos="304608" algn="l"/>
              </a:tabLst>
            </a:pPr>
            <a:r>
              <a:rPr sz="1200" spc="-14" dirty="0">
                <a:solidFill>
                  <a:srgbClr val="231F20"/>
                </a:solidFill>
                <a:latin typeface="Arial" panose="020B0604020202020204" pitchFamily="34" charset="0"/>
                <a:cs typeface="Arial" panose="020B0604020202020204" pitchFamily="34" charset="0"/>
              </a:rPr>
              <a:t>Secure</a:t>
            </a:r>
            <a:r>
              <a:rPr sz="1200" spc="-32"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the</a:t>
            </a:r>
            <a:r>
              <a:rPr sz="1200" spc="-32"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provision</a:t>
            </a:r>
            <a:r>
              <a:rPr sz="1200" spc="-27"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of</a:t>
            </a:r>
            <a:r>
              <a:rPr sz="1200" spc="-32"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health</a:t>
            </a:r>
            <a:r>
              <a:rPr sz="1200" spc="-27"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services</a:t>
            </a:r>
            <a:endParaRPr sz="1200" dirty="0">
              <a:latin typeface="Arial" panose="020B0604020202020204" pitchFamily="34" charset="0"/>
              <a:cs typeface="Arial" panose="020B0604020202020204" pitchFamily="34" charset="0"/>
            </a:endParaRPr>
          </a:p>
          <a:p>
            <a:pPr marL="304608" marR="366796" indent="-221690">
              <a:lnSpc>
                <a:spcPct val="109300"/>
              </a:lnSpc>
              <a:spcBef>
                <a:spcPts val="127"/>
              </a:spcBef>
              <a:buClr>
                <a:srgbClr val="F89A3D"/>
              </a:buClr>
              <a:buChar char="•"/>
              <a:tabLst>
                <a:tab pos="304032" algn="l"/>
                <a:tab pos="304608" algn="l"/>
              </a:tabLst>
            </a:pPr>
            <a:r>
              <a:rPr sz="1200" spc="-9" dirty="0">
                <a:solidFill>
                  <a:srgbClr val="231F20"/>
                </a:solidFill>
                <a:latin typeface="Arial" panose="020B0604020202020204" pitchFamily="34" charset="0"/>
                <a:cs typeface="Arial" panose="020B0604020202020204" pitchFamily="34" charset="0"/>
              </a:rPr>
              <a:t>Hold all </a:t>
            </a:r>
            <a:r>
              <a:rPr sz="1200" spc="-14" dirty="0">
                <a:solidFill>
                  <a:srgbClr val="231F20"/>
                </a:solidFill>
                <a:latin typeface="Arial" panose="020B0604020202020204" pitchFamily="34" charset="0"/>
                <a:cs typeface="Arial" panose="020B0604020202020204" pitchFamily="34" charset="0"/>
              </a:rPr>
              <a:t>parts </a:t>
            </a:r>
            <a:r>
              <a:rPr sz="1200" spc="-9" dirty="0">
                <a:solidFill>
                  <a:srgbClr val="231F20"/>
                </a:solidFill>
                <a:latin typeface="Arial" panose="020B0604020202020204" pitchFamily="34" charset="0"/>
                <a:cs typeface="Arial" panose="020B0604020202020204" pitchFamily="34" charset="0"/>
              </a:rPr>
              <a:t>of </a:t>
            </a:r>
            <a:r>
              <a:rPr sz="1200" spc="-14" dirty="0">
                <a:solidFill>
                  <a:srgbClr val="231F20"/>
                </a:solidFill>
                <a:latin typeface="Arial" panose="020B0604020202020204" pitchFamily="34" charset="0"/>
                <a:cs typeface="Arial" panose="020B0604020202020204" pitchFamily="34" charset="0"/>
              </a:rPr>
              <a:t>system </a:t>
            </a:r>
            <a:r>
              <a:rPr sz="1200" spc="-9" dirty="0">
                <a:solidFill>
                  <a:srgbClr val="231F20"/>
                </a:solidFill>
                <a:latin typeface="Arial" panose="020B0604020202020204" pitchFamily="34" charset="0"/>
                <a:cs typeface="Arial" panose="020B0604020202020204" pitchFamily="34" charset="0"/>
              </a:rPr>
              <a:t>to </a:t>
            </a:r>
            <a:r>
              <a:rPr sz="1200" spc="-14" dirty="0">
                <a:solidFill>
                  <a:srgbClr val="231F20"/>
                </a:solidFill>
                <a:latin typeface="Arial" panose="020B0604020202020204" pitchFamily="34" charset="0"/>
                <a:cs typeface="Arial" panose="020B0604020202020204" pitchFamily="34" charset="0"/>
              </a:rPr>
              <a:t>account </a:t>
            </a:r>
            <a:r>
              <a:rPr sz="1200" spc="-9" dirty="0">
                <a:solidFill>
                  <a:srgbClr val="231F20"/>
                </a:solidFill>
                <a:latin typeface="Arial" panose="020B0604020202020204" pitchFamily="34" charset="0"/>
                <a:cs typeface="Arial" panose="020B0604020202020204" pitchFamily="34" charset="0"/>
              </a:rPr>
              <a:t>for </a:t>
            </a:r>
            <a:r>
              <a:rPr sz="1200" spc="-14" dirty="0">
                <a:solidFill>
                  <a:srgbClr val="231F20"/>
                </a:solidFill>
                <a:latin typeface="Arial" panose="020B0604020202020204" pitchFamily="34" charset="0"/>
                <a:cs typeface="Arial" panose="020B0604020202020204" pitchFamily="34" charset="0"/>
              </a:rPr>
              <a:t>delivery </a:t>
            </a:r>
            <a:r>
              <a:rPr sz="1200" spc="-9" dirty="0">
                <a:solidFill>
                  <a:srgbClr val="231F20"/>
                </a:solidFill>
                <a:latin typeface="Arial" panose="020B0604020202020204" pitchFamily="34" charset="0"/>
                <a:cs typeface="Arial" panose="020B0604020202020204" pitchFamily="34" charset="0"/>
              </a:rPr>
              <a:t>of ICS </a:t>
            </a:r>
            <a:r>
              <a:rPr sz="1200" spc="-14" dirty="0">
                <a:solidFill>
                  <a:srgbClr val="231F20"/>
                </a:solidFill>
                <a:latin typeface="Arial" panose="020B0604020202020204" pitchFamily="34" charset="0"/>
                <a:cs typeface="Arial" panose="020B0604020202020204" pitchFamily="34" charset="0"/>
              </a:rPr>
              <a:t>objectives </a:t>
            </a:r>
            <a:r>
              <a:rPr sz="1200" spc="-9" dirty="0">
                <a:solidFill>
                  <a:srgbClr val="231F20"/>
                </a:solidFill>
                <a:latin typeface="Arial" panose="020B0604020202020204" pitchFamily="34" charset="0"/>
                <a:cs typeface="Arial" panose="020B0604020202020204" pitchFamily="34" charset="0"/>
              </a:rPr>
              <a:t>and </a:t>
            </a:r>
            <a:r>
              <a:rPr sz="1200" spc="-14" dirty="0">
                <a:solidFill>
                  <a:srgbClr val="231F20"/>
                </a:solidFill>
                <a:latin typeface="Arial" panose="020B0604020202020204" pitchFamily="34" charset="0"/>
                <a:cs typeface="Arial" panose="020B0604020202020204" pitchFamily="34" charset="0"/>
              </a:rPr>
              <a:t>ICS </a:t>
            </a:r>
            <a:r>
              <a:rPr sz="1200" spc="-26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programmes</a:t>
            </a:r>
            <a:r>
              <a:rPr sz="1200" spc="-27"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(where</a:t>
            </a:r>
            <a:r>
              <a:rPr sz="1200" spc="-23"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NHS</a:t>
            </a:r>
            <a:r>
              <a:rPr sz="1200" spc="-23"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funds</a:t>
            </a:r>
            <a:r>
              <a:rPr sz="1200" spc="-23" dirty="0">
                <a:solidFill>
                  <a:srgbClr val="231F20"/>
                </a:solidFill>
                <a:latin typeface="Arial" panose="020B0604020202020204" pitchFamily="34" charset="0"/>
                <a:cs typeface="Arial" panose="020B0604020202020204" pitchFamily="34" charset="0"/>
              </a:rPr>
              <a:t> </a:t>
            </a:r>
            <a:r>
              <a:rPr sz="1200" spc="-18" dirty="0">
                <a:solidFill>
                  <a:srgbClr val="231F20"/>
                </a:solidFill>
                <a:latin typeface="Arial" panose="020B0604020202020204" pitchFamily="34" charset="0"/>
                <a:cs typeface="Arial" panose="020B0604020202020204" pitchFamily="34" charset="0"/>
              </a:rPr>
              <a:t>are</a:t>
            </a:r>
            <a:r>
              <a:rPr sz="1200" spc="-23"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used)</a:t>
            </a:r>
            <a:endParaRPr sz="1200" dirty="0">
              <a:latin typeface="Arial" panose="020B0604020202020204" pitchFamily="34" charset="0"/>
              <a:cs typeface="Arial" panose="020B0604020202020204" pitchFamily="34" charset="0"/>
            </a:endParaRPr>
          </a:p>
          <a:p>
            <a:pPr marL="304608" indent="-221690">
              <a:spcBef>
                <a:spcPts val="240"/>
              </a:spcBef>
              <a:buClr>
                <a:srgbClr val="F89A3D"/>
              </a:buClr>
              <a:buChar char="•"/>
              <a:tabLst>
                <a:tab pos="304032" algn="l"/>
                <a:tab pos="304608" algn="l"/>
              </a:tabLst>
            </a:pPr>
            <a:r>
              <a:rPr sz="1200" spc="-9" dirty="0">
                <a:solidFill>
                  <a:srgbClr val="231F20"/>
                </a:solidFill>
                <a:latin typeface="Arial" panose="020B0604020202020204" pitchFamily="34" charset="0"/>
                <a:cs typeface="Arial" panose="020B0604020202020204" pitchFamily="34" charset="0"/>
              </a:rPr>
              <a:t>Plan</a:t>
            </a:r>
            <a:r>
              <a:rPr sz="1200" spc="-32" dirty="0">
                <a:solidFill>
                  <a:srgbClr val="231F20"/>
                </a:solidFill>
                <a:latin typeface="Arial" panose="020B0604020202020204" pitchFamily="34" charset="0"/>
                <a:cs typeface="Arial" panose="020B0604020202020204" pitchFamily="34" charset="0"/>
              </a:rPr>
              <a:t> </a:t>
            </a:r>
            <a:r>
              <a:rPr sz="1200" spc="-36" dirty="0">
                <a:solidFill>
                  <a:srgbClr val="231F20"/>
                </a:solidFill>
                <a:latin typeface="Arial" panose="020B0604020202020204" pitchFamily="34" charset="0"/>
                <a:cs typeface="Arial" panose="020B0604020202020204" pitchFamily="34" charset="0"/>
              </a:rPr>
              <a:t>for,</a:t>
            </a:r>
            <a:r>
              <a:rPr sz="1200" spc="-27"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respond</a:t>
            </a:r>
            <a:r>
              <a:rPr sz="1200" spc="-27"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to</a:t>
            </a:r>
            <a:r>
              <a:rPr sz="1200" spc="-27"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and</a:t>
            </a:r>
            <a:r>
              <a:rPr sz="1200" spc="-27"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lead</a:t>
            </a:r>
            <a:r>
              <a:rPr sz="1200" spc="-27"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recovery</a:t>
            </a:r>
            <a:r>
              <a:rPr sz="1200" spc="-27"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from</a:t>
            </a:r>
            <a:r>
              <a:rPr sz="1200" spc="-27"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incidents</a:t>
            </a:r>
            <a:endParaRPr sz="1200" dirty="0">
              <a:latin typeface="Arial" panose="020B0604020202020204" pitchFamily="34" charset="0"/>
              <a:cs typeface="Arial" panose="020B0604020202020204" pitchFamily="34" charset="0"/>
            </a:endParaRPr>
          </a:p>
          <a:p>
            <a:pPr marL="304608" indent="-221690">
              <a:spcBef>
                <a:spcPts val="240"/>
              </a:spcBef>
              <a:buClr>
                <a:srgbClr val="F89A3D"/>
              </a:buClr>
              <a:buChar char="•"/>
              <a:tabLst>
                <a:tab pos="304032" algn="l"/>
                <a:tab pos="304608" algn="l"/>
              </a:tabLst>
            </a:pPr>
            <a:r>
              <a:rPr sz="1200" spc="-14" dirty="0">
                <a:solidFill>
                  <a:srgbClr val="231F20"/>
                </a:solidFill>
                <a:latin typeface="Arial" panose="020B0604020202020204" pitchFamily="34" charset="0"/>
                <a:cs typeface="Arial" panose="020B0604020202020204" pitchFamily="34" charset="0"/>
              </a:rPr>
              <a:t>Support</a:t>
            </a:r>
            <a:r>
              <a:rPr sz="1200" spc="-23"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collaborative</a:t>
            </a:r>
            <a:r>
              <a:rPr sz="1200" spc="-1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problem</a:t>
            </a:r>
            <a:r>
              <a:rPr sz="1200" spc="-1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solving</a:t>
            </a:r>
            <a:r>
              <a:rPr sz="1200" spc="-23"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and</a:t>
            </a:r>
            <a:r>
              <a:rPr sz="1200" spc="-1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drive</a:t>
            </a:r>
            <a:r>
              <a:rPr sz="1200" spc="-1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transformation.</a:t>
            </a:r>
            <a:endParaRPr sz="1200" dirty="0">
              <a:latin typeface="Arial" panose="020B0604020202020204" pitchFamily="34" charset="0"/>
              <a:cs typeface="Arial" panose="020B0604020202020204" pitchFamily="34" charset="0"/>
            </a:endParaRPr>
          </a:p>
        </p:txBody>
      </p:sp>
      <p:sp>
        <p:nvSpPr>
          <p:cNvPr id="8" name="object 7">
            <a:extLst>
              <a:ext uri="{FF2B5EF4-FFF2-40B4-BE49-F238E27FC236}">
                <a16:creationId xmlns:a16="http://schemas.microsoft.com/office/drawing/2014/main" id="{AB4E0A8F-B729-40EC-83D4-F108B6873BA4}"/>
              </a:ext>
            </a:extLst>
          </p:cNvPr>
          <p:cNvSpPr txBox="1"/>
          <p:nvPr/>
        </p:nvSpPr>
        <p:spPr>
          <a:xfrm>
            <a:off x="6008267" y="4665109"/>
            <a:ext cx="5992389" cy="1204601"/>
          </a:xfrm>
          <a:prstGeom prst="rect">
            <a:avLst/>
          </a:prstGeom>
          <a:solidFill>
            <a:srgbClr val="FFF2E5"/>
          </a:solidFill>
        </p:spPr>
        <p:txBody>
          <a:bodyPr vert="horz" wrap="square" lIns="0" tIns="98465" rIns="0" bIns="0" rtlCol="0">
            <a:spAutoFit/>
          </a:bodyPr>
          <a:lstStyle/>
          <a:p>
            <a:pPr marL="82918" marR="2537054">
              <a:lnSpc>
                <a:spcPct val="118100"/>
              </a:lnSpc>
              <a:spcBef>
                <a:spcPts val="775"/>
              </a:spcBef>
            </a:pPr>
            <a:r>
              <a:rPr sz="1200" b="1" spc="-9" dirty="0">
                <a:solidFill>
                  <a:srgbClr val="231F20"/>
                </a:solidFill>
                <a:latin typeface="Arial" panose="020B0604020202020204" pitchFamily="34" charset="0"/>
                <a:cs typeface="Arial" panose="020B0604020202020204" pitchFamily="34" charset="0"/>
              </a:rPr>
              <a:t>NW</a:t>
            </a:r>
            <a:r>
              <a:rPr sz="1200" b="1" spc="-41" dirty="0">
                <a:solidFill>
                  <a:srgbClr val="231F20"/>
                </a:solidFill>
                <a:latin typeface="Arial" panose="020B0604020202020204" pitchFamily="34" charset="0"/>
                <a:cs typeface="Arial" panose="020B0604020202020204" pitchFamily="34" charset="0"/>
              </a:rPr>
              <a:t> </a:t>
            </a:r>
            <a:r>
              <a:rPr sz="1200" b="1" spc="-14" dirty="0">
                <a:solidFill>
                  <a:srgbClr val="231F20"/>
                </a:solidFill>
                <a:latin typeface="Arial" panose="020B0604020202020204" pitchFamily="34" charset="0"/>
                <a:cs typeface="Arial" panose="020B0604020202020204" pitchFamily="34" charset="0"/>
              </a:rPr>
              <a:t>London</a:t>
            </a:r>
            <a:r>
              <a:rPr sz="1200" b="1" spc="-41" dirty="0">
                <a:solidFill>
                  <a:srgbClr val="231F20"/>
                </a:solidFill>
                <a:latin typeface="Arial" panose="020B0604020202020204" pitchFamily="34" charset="0"/>
                <a:cs typeface="Arial" panose="020B0604020202020204" pitchFamily="34" charset="0"/>
              </a:rPr>
              <a:t> </a:t>
            </a:r>
            <a:r>
              <a:rPr sz="1200" b="1" spc="-14" dirty="0">
                <a:solidFill>
                  <a:srgbClr val="231F20"/>
                </a:solidFill>
                <a:latin typeface="Arial" panose="020B0604020202020204" pitchFamily="34" charset="0"/>
                <a:cs typeface="Arial" panose="020B0604020202020204" pitchFamily="34" charset="0"/>
              </a:rPr>
              <a:t>Chairs</a:t>
            </a:r>
            <a:r>
              <a:rPr sz="1200" b="1" spc="-41" dirty="0">
                <a:solidFill>
                  <a:srgbClr val="231F20"/>
                </a:solidFill>
                <a:latin typeface="Arial" panose="020B0604020202020204" pitchFamily="34" charset="0"/>
                <a:cs typeface="Arial" panose="020B0604020202020204" pitchFamily="34" charset="0"/>
              </a:rPr>
              <a:t> </a:t>
            </a:r>
            <a:r>
              <a:rPr sz="1200" b="1" spc="-14" dirty="0">
                <a:solidFill>
                  <a:srgbClr val="231F20"/>
                </a:solidFill>
                <a:latin typeface="Arial" panose="020B0604020202020204" pitchFamily="34" charset="0"/>
                <a:cs typeface="Arial" panose="020B0604020202020204" pitchFamily="34" charset="0"/>
              </a:rPr>
              <a:t>(monthly) </a:t>
            </a:r>
            <a:r>
              <a:rPr sz="1200" b="1" spc="-290" dirty="0">
                <a:solidFill>
                  <a:srgbClr val="231F20"/>
                </a:solidFill>
                <a:latin typeface="Arial" panose="020B0604020202020204" pitchFamily="34" charset="0"/>
                <a:cs typeface="Arial" panose="020B0604020202020204" pitchFamily="34" charset="0"/>
              </a:rPr>
              <a:t> </a:t>
            </a:r>
            <a:r>
              <a:rPr sz="1200" b="1" spc="-14" dirty="0">
                <a:solidFill>
                  <a:srgbClr val="231F20"/>
                </a:solidFill>
                <a:latin typeface="Arial" panose="020B0604020202020204" pitchFamily="34" charset="0"/>
                <a:cs typeface="Arial" panose="020B0604020202020204" pitchFamily="34" charset="0"/>
              </a:rPr>
              <a:t>Chair:</a:t>
            </a:r>
            <a:r>
              <a:rPr sz="1200" b="1" spc="-27" dirty="0">
                <a:solidFill>
                  <a:srgbClr val="231F20"/>
                </a:solidFill>
                <a:latin typeface="Arial" panose="020B0604020202020204" pitchFamily="34" charset="0"/>
                <a:cs typeface="Arial" panose="020B0604020202020204" pitchFamily="34" charset="0"/>
              </a:rPr>
              <a:t> </a:t>
            </a:r>
            <a:r>
              <a:rPr sz="1200" b="1" spc="-14" dirty="0">
                <a:solidFill>
                  <a:srgbClr val="231F20"/>
                </a:solidFill>
                <a:latin typeface="Arial" panose="020B0604020202020204" pitchFamily="34" charset="0"/>
                <a:cs typeface="Arial" panose="020B0604020202020204" pitchFamily="34" charset="0"/>
              </a:rPr>
              <a:t>Penny</a:t>
            </a:r>
            <a:r>
              <a:rPr lang="en-GB" sz="1200" b="1" spc="-14" dirty="0">
                <a:solidFill>
                  <a:srgbClr val="231F20"/>
                </a:solidFill>
                <a:latin typeface="Arial" panose="020B0604020202020204" pitchFamily="34" charset="0"/>
                <a:cs typeface="Arial" panose="020B0604020202020204" pitchFamily="34" charset="0"/>
              </a:rPr>
              <a:t> </a:t>
            </a:r>
            <a:r>
              <a:rPr sz="1200" b="1" spc="-14" dirty="0">
                <a:solidFill>
                  <a:srgbClr val="231F20"/>
                </a:solidFill>
                <a:latin typeface="Arial" panose="020B0604020202020204" pitchFamily="34" charset="0"/>
                <a:cs typeface="Arial" panose="020B0604020202020204" pitchFamily="34" charset="0"/>
              </a:rPr>
              <a:t>Dash</a:t>
            </a:r>
            <a:endParaRPr sz="1200" dirty="0">
              <a:latin typeface="Arial" panose="020B0604020202020204" pitchFamily="34" charset="0"/>
              <a:cs typeface="Arial" panose="020B0604020202020204" pitchFamily="34" charset="0"/>
            </a:endParaRPr>
          </a:p>
          <a:p>
            <a:pPr marL="304032" indent="-221690">
              <a:spcBef>
                <a:spcPts val="349"/>
              </a:spcBef>
              <a:buClr>
                <a:srgbClr val="F89A3D"/>
              </a:buClr>
              <a:buChar char="•"/>
              <a:tabLst>
                <a:tab pos="304032" algn="l"/>
                <a:tab pos="304608" algn="l"/>
              </a:tabLst>
            </a:pPr>
            <a:r>
              <a:rPr sz="1200" spc="-14" dirty="0">
                <a:solidFill>
                  <a:srgbClr val="231F20"/>
                </a:solidFill>
                <a:latin typeface="Arial" panose="020B0604020202020204" pitchFamily="34" charset="0"/>
                <a:cs typeface="Arial" panose="020B0604020202020204" pitchFamily="34" charset="0"/>
              </a:rPr>
              <a:t>Engagement</a:t>
            </a:r>
            <a:r>
              <a:rPr sz="1200" spc="-27"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of</a:t>
            </a:r>
            <a:r>
              <a:rPr sz="1200" spc="-23"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NHS</a:t>
            </a:r>
            <a:r>
              <a:rPr sz="1200" spc="-27"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Chairs</a:t>
            </a:r>
            <a:r>
              <a:rPr sz="1200" spc="-23"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and</a:t>
            </a:r>
            <a:r>
              <a:rPr sz="1200" spc="-23" dirty="0">
                <a:solidFill>
                  <a:srgbClr val="231F20"/>
                </a:solidFill>
                <a:latin typeface="Arial" panose="020B0604020202020204" pitchFamily="34" charset="0"/>
                <a:cs typeface="Arial" panose="020B0604020202020204" pitchFamily="34" charset="0"/>
              </a:rPr>
              <a:t> </a:t>
            </a:r>
            <a:r>
              <a:rPr sz="1200" spc="-9" dirty="0">
                <a:solidFill>
                  <a:srgbClr val="231F20"/>
                </a:solidFill>
                <a:latin typeface="Arial" panose="020B0604020202020204" pitchFamily="34" charset="0"/>
                <a:cs typeface="Arial" panose="020B0604020202020204" pitchFamily="34" charset="0"/>
              </a:rPr>
              <a:t>LA</a:t>
            </a:r>
            <a:r>
              <a:rPr sz="1200" spc="-27"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leaders</a:t>
            </a:r>
            <a:endParaRPr sz="1200" dirty="0">
              <a:latin typeface="Arial" panose="020B0604020202020204" pitchFamily="34" charset="0"/>
              <a:cs typeface="Arial" panose="020B0604020202020204" pitchFamily="34" charset="0"/>
            </a:endParaRPr>
          </a:p>
          <a:p>
            <a:pPr marL="304032" indent="-221690">
              <a:spcBef>
                <a:spcPts val="331"/>
              </a:spcBef>
              <a:buClr>
                <a:srgbClr val="F89A3D"/>
              </a:buClr>
              <a:buChar char="•"/>
              <a:tabLst>
                <a:tab pos="304032" algn="l"/>
                <a:tab pos="304608" algn="l"/>
              </a:tabLst>
            </a:pPr>
            <a:r>
              <a:rPr sz="1200" spc="-14" dirty="0">
                <a:solidFill>
                  <a:srgbClr val="231F20"/>
                </a:solidFill>
                <a:latin typeface="Arial" panose="020B0604020202020204" pitchFamily="34" charset="0"/>
                <a:cs typeface="Arial" panose="020B0604020202020204" pitchFamily="34" charset="0"/>
              </a:rPr>
              <a:t>Support</a:t>
            </a:r>
            <a:r>
              <a:rPr sz="1200" spc="-18" dirty="0">
                <a:solidFill>
                  <a:srgbClr val="231F20"/>
                </a:solidFill>
                <a:latin typeface="Arial" panose="020B0604020202020204" pitchFamily="34" charset="0"/>
                <a:cs typeface="Arial" panose="020B0604020202020204" pitchFamily="34" charset="0"/>
              </a:rPr>
              <a:t> </a:t>
            </a:r>
            <a:r>
              <a:rPr sz="1200" spc="-14" dirty="0">
                <a:solidFill>
                  <a:srgbClr val="231F20"/>
                </a:solidFill>
                <a:latin typeface="Arial" panose="020B0604020202020204" pitchFamily="34" charset="0"/>
                <a:cs typeface="Arial" panose="020B0604020202020204" pitchFamily="34" charset="0"/>
              </a:rPr>
              <a:t>collaborative system problem solving </a:t>
            </a:r>
            <a:r>
              <a:rPr sz="1200" spc="-9" dirty="0">
                <a:solidFill>
                  <a:srgbClr val="231F20"/>
                </a:solidFill>
                <a:latin typeface="Arial" panose="020B0604020202020204" pitchFamily="34" charset="0"/>
                <a:cs typeface="Arial" panose="020B0604020202020204" pitchFamily="34" charset="0"/>
              </a:rPr>
              <a:t>and</a:t>
            </a:r>
            <a:r>
              <a:rPr sz="1200" spc="-18" dirty="0">
                <a:solidFill>
                  <a:srgbClr val="231F20"/>
                </a:solidFill>
                <a:latin typeface="Arial" panose="020B0604020202020204" pitchFamily="34" charset="0"/>
                <a:cs typeface="Arial" panose="020B0604020202020204" pitchFamily="34" charset="0"/>
              </a:rPr>
              <a:t> improvement.</a:t>
            </a:r>
            <a:endParaRPr lang="en-GB" sz="1200" spc="-18" dirty="0">
              <a:solidFill>
                <a:srgbClr val="231F20"/>
              </a:solidFill>
              <a:latin typeface="Arial" panose="020B0604020202020204" pitchFamily="34" charset="0"/>
              <a:cs typeface="Arial" panose="020B0604020202020204" pitchFamily="34" charset="0"/>
            </a:endParaRPr>
          </a:p>
          <a:p>
            <a:pPr marL="82342">
              <a:spcBef>
                <a:spcPts val="331"/>
              </a:spcBef>
              <a:buClr>
                <a:srgbClr val="F89A3D"/>
              </a:buClr>
              <a:tabLst>
                <a:tab pos="304032" algn="l"/>
                <a:tab pos="304608" algn="l"/>
              </a:tabLst>
            </a:pPr>
            <a:endParaRPr sz="1200" dirty="0">
              <a:latin typeface="Arial" panose="020B0604020202020204" pitchFamily="34" charset="0"/>
              <a:cs typeface="Arial" panose="020B0604020202020204" pitchFamily="34" charset="0"/>
            </a:endParaRPr>
          </a:p>
        </p:txBody>
      </p:sp>
      <p:sp>
        <p:nvSpPr>
          <p:cNvPr id="9" name="object 8">
            <a:extLst>
              <a:ext uri="{FF2B5EF4-FFF2-40B4-BE49-F238E27FC236}">
                <a16:creationId xmlns:a16="http://schemas.microsoft.com/office/drawing/2014/main" id="{B6F432A3-369B-477A-8C1F-4E7B357F751A}"/>
              </a:ext>
            </a:extLst>
          </p:cNvPr>
          <p:cNvSpPr txBox="1"/>
          <p:nvPr/>
        </p:nvSpPr>
        <p:spPr>
          <a:xfrm>
            <a:off x="210436" y="5861720"/>
            <a:ext cx="4162942" cy="165068"/>
          </a:xfrm>
          <a:prstGeom prst="rect">
            <a:avLst/>
          </a:prstGeom>
        </p:spPr>
        <p:txBody>
          <a:bodyPr vert="horz" wrap="square" lIns="0" tIns="11516" rIns="0" bIns="0" rtlCol="0">
            <a:spAutoFit/>
          </a:bodyPr>
          <a:lstStyle/>
          <a:p>
            <a:pPr marL="11516">
              <a:spcBef>
                <a:spcPts val="91"/>
              </a:spcBef>
            </a:pPr>
            <a:r>
              <a:rPr sz="997" b="1" spc="-36" dirty="0">
                <a:solidFill>
                  <a:srgbClr val="231F20"/>
                </a:solidFill>
                <a:latin typeface="FrutigerLTStd-Bold"/>
                <a:cs typeface="FrutigerLTStd-Bold"/>
              </a:rPr>
              <a:t>KEY:</a:t>
            </a:r>
            <a:r>
              <a:rPr sz="997" b="1" spc="317" dirty="0">
                <a:solidFill>
                  <a:srgbClr val="231F20"/>
                </a:solidFill>
                <a:latin typeface="FrutigerLTStd-Bold"/>
                <a:cs typeface="FrutigerLTStd-Bold"/>
              </a:rPr>
              <a:t> </a:t>
            </a:r>
            <a:r>
              <a:rPr sz="997" spc="-14" dirty="0">
                <a:solidFill>
                  <a:srgbClr val="231F20"/>
                </a:solidFill>
                <a:latin typeface="Frutiger LT Std"/>
                <a:cs typeface="Frutiger LT Std"/>
              </a:rPr>
              <a:t>Blue</a:t>
            </a:r>
            <a:r>
              <a:rPr sz="997" spc="-23" dirty="0">
                <a:solidFill>
                  <a:srgbClr val="231F20"/>
                </a:solidFill>
                <a:latin typeface="Frutiger LT Std"/>
                <a:cs typeface="Frutiger LT Std"/>
              </a:rPr>
              <a:t> </a:t>
            </a:r>
            <a:r>
              <a:rPr sz="997" spc="-14" dirty="0">
                <a:solidFill>
                  <a:srgbClr val="231F20"/>
                </a:solidFill>
                <a:latin typeface="Frutiger LT Std"/>
                <a:cs typeface="Frutiger LT Std"/>
              </a:rPr>
              <a:t>boxes</a:t>
            </a:r>
            <a:r>
              <a:rPr sz="997" spc="-18" dirty="0">
                <a:solidFill>
                  <a:srgbClr val="231F20"/>
                </a:solidFill>
                <a:latin typeface="Frutiger LT Std"/>
                <a:cs typeface="Frutiger LT Std"/>
              </a:rPr>
              <a:t> </a:t>
            </a:r>
            <a:r>
              <a:rPr sz="997" dirty="0">
                <a:solidFill>
                  <a:srgbClr val="231F20"/>
                </a:solidFill>
                <a:latin typeface="Frutiger LT Std"/>
                <a:cs typeface="Frutiger LT Std"/>
              </a:rPr>
              <a:t>-</a:t>
            </a:r>
            <a:r>
              <a:rPr sz="997" spc="-18" dirty="0">
                <a:solidFill>
                  <a:srgbClr val="231F20"/>
                </a:solidFill>
                <a:latin typeface="Frutiger LT Std"/>
                <a:cs typeface="Frutiger LT Std"/>
              </a:rPr>
              <a:t> </a:t>
            </a:r>
            <a:r>
              <a:rPr sz="997" i="1" spc="-14" dirty="0">
                <a:solidFill>
                  <a:srgbClr val="231F20"/>
                </a:solidFill>
                <a:latin typeface="FrutigerLTStd-LightItalic"/>
                <a:cs typeface="FrutigerLTStd-LightItalic"/>
              </a:rPr>
              <a:t>statutory</a:t>
            </a:r>
            <a:r>
              <a:rPr sz="997" i="1" spc="-18" dirty="0">
                <a:solidFill>
                  <a:srgbClr val="231F20"/>
                </a:solidFill>
                <a:latin typeface="FrutigerLTStd-LightItalic"/>
                <a:cs typeface="FrutigerLTStd-LightItalic"/>
              </a:rPr>
              <a:t> </a:t>
            </a:r>
            <a:r>
              <a:rPr sz="997" i="1" spc="-14" dirty="0">
                <a:solidFill>
                  <a:srgbClr val="231F20"/>
                </a:solidFill>
                <a:latin typeface="FrutigerLTStd-LightItalic"/>
                <a:cs typeface="FrutigerLTStd-LightItalic"/>
              </a:rPr>
              <a:t>bodies</a:t>
            </a:r>
            <a:r>
              <a:rPr sz="997" i="1" spc="530" dirty="0">
                <a:solidFill>
                  <a:srgbClr val="231F20"/>
                </a:solidFill>
                <a:latin typeface="FrutigerLTStd-LightItalic"/>
                <a:cs typeface="FrutigerLTStd-LightItalic"/>
              </a:rPr>
              <a:t> </a:t>
            </a:r>
            <a:r>
              <a:rPr sz="997" spc="-14" dirty="0">
                <a:solidFill>
                  <a:srgbClr val="231F20"/>
                </a:solidFill>
                <a:latin typeface="Frutiger LT Std"/>
                <a:cs typeface="Frutiger LT Std"/>
              </a:rPr>
              <a:t>Orange</a:t>
            </a:r>
            <a:r>
              <a:rPr sz="997" spc="-18" dirty="0">
                <a:solidFill>
                  <a:srgbClr val="231F20"/>
                </a:solidFill>
                <a:latin typeface="Frutiger LT Std"/>
                <a:cs typeface="Frutiger LT Std"/>
              </a:rPr>
              <a:t> </a:t>
            </a:r>
            <a:r>
              <a:rPr sz="997" spc="-14" dirty="0">
                <a:solidFill>
                  <a:srgbClr val="231F20"/>
                </a:solidFill>
                <a:latin typeface="Frutiger LT Std"/>
                <a:cs typeface="Frutiger LT Std"/>
              </a:rPr>
              <a:t>boxes</a:t>
            </a:r>
            <a:r>
              <a:rPr sz="997" spc="-23" dirty="0">
                <a:solidFill>
                  <a:srgbClr val="231F20"/>
                </a:solidFill>
                <a:latin typeface="Frutiger LT Std"/>
                <a:cs typeface="Frutiger LT Std"/>
              </a:rPr>
              <a:t> </a:t>
            </a:r>
            <a:r>
              <a:rPr sz="997" dirty="0">
                <a:solidFill>
                  <a:srgbClr val="231F20"/>
                </a:solidFill>
                <a:latin typeface="Frutiger LT Std"/>
                <a:cs typeface="Frutiger LT Std"/>
              </a:rPr>
              <a:t>-</a:t>
            </a:r>
            <a:r>
              <a:rPr sz="997" spc="-18" dirty="0">
                <a:solidFill>
                  <a:srgbClr val="231F20"/>
                </a:solidFill>
                <a:latin typeface="Frutiger LT Std"/>
                <a:cs typeface="Frutiger LT Std"/>
              </a:rPr>
              <a:t> </a:t>
            </a:r>
            <a:r>
              <a:rPr sz="997" i="1" spc="-9" dirty="0">
                <a:solidFill>
                  <a:srgbClr val="231F20"/>
                </a:solidFill>
                <a:latin typeface="FrutigerLTStd-LightItalic"/>
                <a:cs typeface="FrutigerLTStd-LightItalic"/>
              </a:rPr>
              <a:t>non</a:t>
            </a:r>
            <a:r>
              <a:rPr sz="997" i="1" spc="-18" dirty="0">
                <a:solidFill>
                  <a:srgbClr val="231F20"/>
                </a:solidFill>
                <a:latin typeface="FrutigerLTStd-LightItalic"/>
                <a:cs typeface="FrutigerLTStd-LightItalic"/>
              </a:rPr>
              <a:t> </a:t>
            </a:r>
            <a:r>
              <a:rPr sz="997" i="1" spc="-14" dirty="0">
                <a:solidFill>
                  <a:srgbClr val="231F20"/>
                </a:solidFill>
                <a:latin typeface="FrutigerLTStd-LightItalic"/>
                <a:cs typeface="FrutigerLTStd-LightItalic"/>
              </a:rPr>
              <a:t>statutory</a:t>
            </a:r>
            <a:endParaRPr sz="997" dirty="0">
              <a:latin typeface="FrutigerLTStd-LightItalic"/>
              <a:cs typeface="FrutigerLTStd-LightItalic"/>
            </a:endParaRPr>
          </a:p>
        </p:txBody>
      </p:sp>
    </p:spTree>
    <p:extLst>
      <p:ext uri="{BB962C8B-B14F-4D97-AF65-F5344CB8AC3E}">
        <p14:creationId xmlns:p14="http://schemas.microsoft.com/office/powerpoint/2010/main" val="1175209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452A497-7925-444F-9D87-468E6DD89AF9}"/>
              </a:ext>
            </a:extLst>
          </p:cNvPr>
          <p:cNvSpPr>
            <a:spLocks noGrp="1"/>
          </p:cNvSpPr>
          <p:nvPr>
            <p:ph type="sldNum" sz="quarter" idx="12"/>
          </p:nvPr>
        </p:nvSpPr>
        <p:spPr/>
        <p:txBody>
          <a:bodyPr/>
          <a:lstStyle/>
          <a:p>
            <a:fld id="{E76F84FA-B8EB-462F-97BA-032CB76B4E3A}" type="slidenum">
              <a:rPr lang="en-GB" smtClean="0"/>
              <a:t>9</a:t>
            </a:fld>
            <a:endParaRPr lang="en-GB"/>
          </a:p>
        </p:txBody>
      </p:sp>
      <p:sp>
        <p:nvSpPr>
          <p:cNvPr id="3" name="Title 2">
            <a:extLst>
              <a:ext uri="{FF2B5EF4-FFF2-40B4-BE49-F238E27FC236}">
                <a16:creationId xmlns:a16="http://schemas.microsoft.com/office/drawing/2014/main" id="{F72FF7E0-A4BA-42EE-9CCF-1D5802EEA727}"/>
              </a:ext>
            </a:extLst>
          </p:cNvPr>
          <p:cNvSpPr>
            <a:spLocks noGrp="1"/>
          </p:cNvSpPr>
          <p:nvPr>
            <p:ph type="title"/>
          </p:nvPr>
        </p:nvSpPr>
        <p:spPr/>
        <p:txBody>
          <a:bodyPr/>
          <a:lstStyle/>
          <a:p>
            <a:r>
              <a:rPr lang="en-GB" dirty="0"/>
              <a:t>Harrow position</a:t>
            </a:r>
          </a:p>
        </p:txBody>
      </p:sp>
    </p:spTree>
    <p:extLst>
      <p:ext uri="{BB962C8B-B14F-4D97-AF65-F5344CB8AC3E}">
        <p14:creationId xmlns:p14="http://schemas.microsoft.com/office/powerpoint/2010/main" val="29188511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A_XO0lj06GG7Qnza1Dyn3A"/>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NWL Grid 16:9">
  <a:themeElements>
    <a:clrScheme name="NWL">
      <a:dk1>
        <a:srgbClr val="000000"/>
      </a:dk1>
      <a:lt1>
        <a:sysClr val="window" lastClr="FFFFFF"/>
      </a:lt1>
      <a:dk2>
        <a:srgbClr val="00B8B3"/>
      </a:dk2>
      <a:lt2>
        <a:srgbClr val="F2F2F2"/>
      </a:lt2>
      <a:accent1>
        <a:srgbClr val="006462"/>
      </a:accent1>
      <a:accent2>
        <a:srgbClr val="007E7B"/>
      </a:accent2>
      <a:accent3>
        <a:srgbClr val="D4DF33"/>
      </a:accent3>
      <a:accent4>
        <a:srgbClr val="00E2DD"/>
      </a:accent4>
      <a:accent5>
        <a:srgbClr val="B1B3B3"/>
      </a:accent5>
      <a:accent6>
        <a:srgbClr val="00B5E2"/>
      </a:accent6>
      <a:hlink>
        <a:srgbClr val="005CB9"/>
      </a:hlink>
      <a:folHlink>
        <a:srgbClr val="002E5C"/>
      </a:folHlink>
    </a:clrScheme>
    <a:fontScheme name="Custom 8">
      <a:majorFont>
        <a:latin typeface="Arial"/>
        <a:ea typeface=""/>
        <a:cs typeface=""/>
      </a:majorFont>
      <a:minorFont>
        <a:latin typeface="Arial"/>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w="9525" cap="rnd" cmpd="sng" algn="ctr">
          <a:solidFill>
            <a:schemeClr val="tx2"/>
          </a:solidFill>
          <a:prstDash val="solid"/>
          <a:round/>
          <a:headEnd type="none" w="med" len="med"/>
          <a:tailEnd type="none" w="med" len="med"/>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err="1" smtClean="0">
            <a:solidFill>
              <a:srgbClr val="FFFFFF"/>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cap="rnd">
          <a:solidFill>
            <a:srgbClr val="9A9A9A"/>
          </a:solidFill>
          <a:prstDash val="solid"/>
          <a:round/>
        </a:ln>
      </a:spPr>
      <a:bodyPr/>
      <a:lstStyle/>
      <a:style>
        <a:lnRef idx="1">
          <a:schemeClr val="accent1"/>
        </a:lnRef>
        <a:fillRef idx="0">
          <a:schemeClr val="accent1"/>
        </a:fillRef>
        <a:effectRef idx="0">
          <a:schemeClr val="accent1"/>
        </a:effectRef>
        <a:fontRef idx="minor">
          <a:schemeClr val="tx1"/>
        </a:fontRef>
      </a:style>
    </a:lnDef>
    <a:txDef>
      <a:spPr>
        <a:noFill/>
        <a:ln w="9525" cap="rnd">
          <a:noFill/>
          <a:prstDash val="solid"/>
          <a:round/>
        </a:ln>
        <a:extLst>
          <a:ext uri="{909E8E84-426E-40DD-AFC4-6F175D3DCCD1}">
            <a14:hiddenFill xmlns:a14="http://schemas.microsoft.com/office/drawing/2010/main">
              <a:solidFill>
                <a:srgbClr val="29BA74"/>
              </a:solidFill>
            </a14:hiddenFill>
          </a:ext>
        </a:ex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err="1" smtClean="0">
            <a:solidFill>
              <a:srgbClr val="000000"/>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custClrLst>
    <a:custClr name="Custom Color">
      <a:srgbClr val="37373A"/>
    </a:custClr>
    <a:custClr name="Custom Color">
      <a:srgbClr val="2E3558"/>
    </a:custClr>
    <a:custClr name="Custom Color">
      <a:srgbClr val="30C1D7"/>
    </a:custClr>
    <a:custClr name="Custom Color">
      <a:srgbClr val="670F31"/>
    </a:custClr>
    <a:custClr name="Custom Color">
      <a:srgbClr val="E71C57"/>
    </a:custClr>
  </a:custClrLst>
  <a:extLst>
    <a:ext uri="{05A4C25C-085E-4340-85A3-A5531E510DB2}">
      <thm15:themeFamily xmlns:thm15="http://schemas.microsoft.com/office/thememl/2012/main" name="Blank_16x9.potx" id="{F1417891-ADEE-4A5A-84BF-A61365689D8D}" vid="{7D249777-7FCF-437A-B862-D77B0EF45DB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2491</TotalTime>
  <Words>1151</Words>
  <Application>Microsoft Office PowerPoint</Application>
  <PresentationFormat>Widescreen</PresentationFormat>
  <Paragraphs>145</Paragraphs>
  <Slides>14</Slides>
  <Notes>1</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25" baseType="lpstr">
      <vt:lpstr>Arial</vt:lpstr>
      <vt:lpstr>Calibri</vt:lpstr>
      <vt:lpstr>Frutiger LT Std</vt:lpstr>
      <vt:lpstr>FrutigerLTStd-Bold</vt:lpstr>
      <vt:lpstr>FrutigerLTStd-LightItalic</vt:lpstr>
      <vt:lpstr>Frutiger-Roman</vt:lpstr>
      <vt:lpstr>Times New Roman</vt:lpstr>
      <vt:lpstr>Trebuchet MS</vt:lpstr>
      <vt:lpstr>Office Theme</vt:lpstr>
      <vt:lpstr>NWL Grid 16:9</vt:lpstr>
      <vt:lpstr>think-cell Slide</vt:lpstr>
      <vt:lpstr>Progress update on Health and Care Integration: National, Regional (North West London) and Locally in Harrow </vt:lpstr>
      <vt:lpstr>National position</vt:lpstr>
      <vt:lpstr>Health and Care Bill: Integrated Care</vt:lpstr>
      <vt:lpstr>Moving to the Integrated Care Board</vt:lpstr>
      <vt:lpstr>North West London (regional) position</vt:lpstr>
      <vt:lpstr>The North West London Integrated Care System</vt:lpstr>
      <vt:lpstr>There are nine core programmes to deliver this vision</vt:lpstr>
      <vt:lpstr>The Integrated Care Board brings together partners and leaders from across the ICS.  The  board has statutory responsibility for NHS expenditure</vt:lpstr>
      <vt:lpstr>Harrow position</vt:lpstr>
      <vt:lpstr>The Harrow Borough Based Partnership</vt:lpstr>
      <vt:lpstr>Harrow Borough Based Partnership Governance Structure</vt:lpstr>
      <vt:lpstr>Decision-making Structure in the Harrow ICP</vt:lpstr>
      <vt:lpstr>Our mission</vt:lpstr>
      <vt:lpstr>Delivery framework and partnership priorities</vt:lpstr>
    </vt:vector>
  </TitlesOfParts>
  <Company>NWLCCCG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title slide</dc:title>
  <dc:creator>Jessica Abrey</dc:creator>
  <cp:lastModifiedBy>Lisa Henschen</cp:lastModifiedBy>
  <cp:revision>57</cp:revision>
  <dcterms:created xsi:type="dcterms:W3CDTF">2021-05-11T15:23:49Z</dcterms:created>
  <dcterms:modified xsi:type="dcterms:W3CDTF">2022-06-16T11:01:37Z</dcterms:modified>
</cp:coreProperties>
</file>